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605" r:id="rId6"/>
    <p:sldId id="578" r:id="rId7"/>
    <p:sldId id="576" r:id="rId8"/>
    <p:sldId id="574" r:id="rId9"/>
    <p:sldId id="573" r:id="rId10"/>
    <p:sldId id="575" r:id="rId11"/>
    <p:sldId id="577" r:id="rId12"/>
    <p:sldId id="579" r:id="rId13"/>
    <p:sldId id="580" r:id="rId14"/>
    <p:sldId id="583" r:id="rId15"/>
    <p:sldId id="581" r:id="rId16"/>
    <p:sldId id="622" r:id="rId17"/>
    <p:sldId id="588" r:id="rId18"/>
    <p:sldId id="591" r:id="rId19"/>
    <p:sldId id="624" r:id="rId20"/>
    <p:sldId id="625" r:id="rId21"/>
    <p:sldId id="620" r:id="rId22"/>
    <p:sldId id="586" r:id="rId23"/>
    <p:sldId id="587" r:id="rId24"/>
    <p:sldId id="607" r:id="rId25"/>
    <p:sldId id="611" r:id="rId26"/>
    <p:sldId id="612" r:id="rId27"/>
    <p:sldId id="623" r:id="rId28"/>
    <p:sldId id="613" r:id="rId29"/>
    <p:sldId id="614" r:id="rId30"/>
    <p:sldId id="615" r:id="rId31"/>
    <p:sldId id="616" r:id="rId32"/>
    <p:sldId id="617" r:id="rId33"/>
    <p:sldId id="618" r:id="rId34"/>
    <p:sldId id="619" r:id="rId35"/>
    <p:sldId id="571" r:id="rId36"/>
    <p:sldId id="597" r:id="rId37"/>
    <p:sldId id="596" r:id="rId38"/>
    <p:sldId id="572" r:id="rId39"/>
    <p:sldId id="264" r:id="rId40"/>
    <p:sldId id="585" r:id="rId41"/>
    <p:sldId id="263" r:id="rId42"/>
    <p:sldId id="599" r:id="rId43"/>
    <p:sldId id="598" r:id="rId44"/>
    <p:sldId id="600" r:id="rId45"/>
    <p:sldId id="584" r:id="rId46"/>
    <p:sldId id="604" r:id="rId47"/>
    <p:sldId id="603" r:id="rId48"/>
    <p:sldId id="601" r:id="rId49"/>
    <p:sldId id="590" r:id="rId50"/>
    <p:sldId id="592" r:id="rId51"/>
    <p:sldId id="58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75" d="100"/>
          <a:sy n="75" d="100"/>
        </p:scale>
        <p:origin x="252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19C6-434F-4E13-AB48-3BC818AE1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3521A-089C-4AF4-869B-56743B225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C0127-4F9A-4DA3-BBF5-C4AC2CEC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4F99-0476-454A-8028-FD00F77DE418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49EB6-98FA-4ED4-A26B-F2990ADF3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624FE-1CE8-4113-A886-761AE2A0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FD3-161D-4987-807E-E25B0A77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0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082F-C656-4365-B3E8-619BCAE5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AA209-CF2C-4C66-AB7B-9A108AC52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E07AB-0140-45FF-A9D5-19F31658C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4F99-0476-454A-8028-FD00F77DE418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95EC7-E316-458E-941F-CCDCFC62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06144-F0D5-495F-9622-07D3D1BA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FD3-161D-4987-807E-E25B0A77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E025C5-60CC-4144-8B33-DA4FA6BACC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3F7B4-EB8B-42ED-AB07-21D166275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DD88B-73FF-410F-A1DA-933F3881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4F99-0476-454A-8028-FD00F77DE418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684CE-FEE9-4BB3-9512-FB31F7569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A64BD-27AA-43C6-8001-5FA22FC1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FD3-161D-4987-807E-E25B0A77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6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2436-FBA9-4337-B0CD-31844C5F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37BEF-8C1D-47E0-AF4F-5287BFF6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96C-B99C-46AA-BE43-71FE2368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4F99-0476-454A-8028-FD00F77DE418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A7F73-1FB3-4A8C-86EC-01A73CCF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2E195-5DA7-4009-8AFE-3AF8DF76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FD3-161D-4987-807E-E25B0A77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5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D851C-4349-4A24-82DB-ED90AD4C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B3FC2-EC55-4036-8C51-641219B5F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A499A-67BE-493B-A9A8-C2A679BC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4F99-0476-454A-8028-FD00F77DE418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155C-E420-4672-979B-1367FFF5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F1D9-7EE6-45C7-AF52-C268F605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FD3-161D-4987-807E-E25B0A77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1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14FB-87D5-4991-935D-FD425907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A74FF-3DED-4084-BB6B-0259BE82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F0A86-0023-4832-BA55-89435D97C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2170A-CC08-4ED7-B8B1-3A70357C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4F99-0476-454A-8028-FD00F77DE418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89547-065A-4E1A-970E-883D7B48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81953-30B4-402C-8600-EB9B551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FD3-161D-4987-807E-E25B0A77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7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A0348-7607-4AD9-A201-2DDEB1B50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B85A3-B7F4-4CC5-9D51-3EE8A7B01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A7A3B-6E8F-42EB-9014-424B20EE2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C629F-3AF5-45B4-AC20-B306FC0D9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B02E0-D774-4ECD-9A2D-D32240F8A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EC6FA-F50C-40DC-BA6F-41F39AAB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4F99-0476-454A-8028-FD00F77DE418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45FAA2-5532-4831-B26E-9946D0BF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C09349-DA83-4DAA-9367-4F956225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FD3-161D-4987-807E-E25B0A77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6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28C3-255F-451D-879E-B392CA23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C89DB-5AEA-4548-B7F7-969D87BD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4F99-0476-454A-8028-FD00F77DE418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5DB44-B5AD-4187-BB48-50BD8A0D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7549A-8152-40E8-B2E3-BCD08F9E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FD3-161D-4987-807E-E25B0A77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1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11CFC-F5F1-44ED-987D-D80EA0DF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4F99-0476-454A-8028-FD00F77DE418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9D5A63-6072-4C44-8246-158E2709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AF7DE-9E47-4A51-BD1E-64CA4C16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FD3-161D-4987-807E-E25B0A77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1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6C4EC-52EE-4A31-9E0E-97CEB83B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24B82-986C-4152-8E9F-D4400D58E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4D03F-5C06-4EFF-B6E5-402C3AFC1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8073B-67EB-4B68-8426-9E17BF05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4F99-0476-454A-8028-FD00F77DE418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8F2F2-7253-431D-807C-FB232E65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50CD3-1CF9-46B9-874D-CF5D1E96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FD3-161D-4987-807E-E25B0A77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3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6EB3-FBB4-4318-9516-627CACEE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53BE6-60A3-4AEB-BFBA-84CE6333A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D3954-980D-4AA5-9CD2-83975A3D9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C4D12-6FE7-465C-B367-03F87098D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4F99-0476-454A-8028-FD00F77DE418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D1D02-3657-4292-B343-1173AE34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03B69-830C-4544-9938-B21493F8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6FD3-161D-4987-807E-E25B0A77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0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45074-076E-474C-B802-EDCC7AE8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F596D-A0ED-4CA5-B583-63FECE349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381D1-62FD-415E-B1F8-CB3BD7BAA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4F99-0476-454A-8028-FD00F77DE418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17A6D-70E5-4DDE-A9B6-3D4F917D4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7AC7A-813C-4749-9521-27108F47C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16FD3-161D-4987-807E-E25B0A77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8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10" Type="http://schemas.openxmlformats.org/officeDocument/2006/relationships/image" Target="../media/image27.svg"/><Relationship Id="rId4" Type="http://schemas.openxmlformats.org/officeDocument/2006/relationships/image" Target="../media/image37.png"/><Relationship Id="rId9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402CD-F86A-4355-81A8-DC978AA6DB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Invertibility Conditions for Floating Point Formulas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AA9E1C-2FD4-415F-88D6-CBCBA5BAA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3586"/>
            <a:ext cx="2176021" cy="45266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Martin Brain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1F67EE5-5A49-4CC3-871C-34D1A528BF89}"/>
              </a:ext>
            </a:extLst>
          </p:cNvPr>
          <p:cNvSpPr txBox="1">
            <a:spLocks/>
          </p:cNvSpPr>
          <p:nvPr/>
        </p:nvSpPr>
        <p:spPr>
          <a:xfrm>
            <a:off x="8333296" y="3949651"/>
            <a:ext cx="2669357" cy="960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Andrew Reynolds</a:t>
            </a:r>
          </a:p>
          <a:p>
            <a:r>
              <a:rPr lang="en-US" sz="2800" dirty="0"/>
              <a:t>Cesare </a:t>
            </a:r>
            <a:r>
              <a:rPr lang="en-US" sz="2800" dirty="0" err="1"/>
              <a:t>Tinelli</a:t>
            </a:r>
            <a:endParaRPr lang="en-US" sz="28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9AC70B0-19CC-452B-A517-5389052DCCBA}"/>
              </a:ext>
            </a:extLst>
          </p:cNvPr>
          <p:cNvSpPr txBox="1">
            <a:spLocks/>
          </p:cNvSpPr>
          <p:nvPr/>
        </p:nvSpPr>
        <p:spPr>
          <a:xfrm>
            <a:off x="4928648" y="3789003"/>
            <a:ext cx="2462752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Aina</a:t>
            </a:r>
            <a:r>
              <a:rPr lang="en-US" sz="2800" dirty="0"/>
              <a:t> </a:t>
            </a:r>
            <a:r>
              <a:rPr lang="en-US" sz="2800" dirty="0" err="1"/>
              <a:t>Niemetz</a:t>
            </a:r>
            <a:endParaRPr lang="en-US" sz="2800" dirty="0"/>
          </a:p>
          <a:p>
            <a:r>
              <a:rPr lang="en-US" sz="2800" dirty="0"/>
              <a:t>Mathias </a:t>
            </a:r>
            <a:r>
              <a:rPr lang="en-US" sz="2800" dirty="0" err="1"/>
              <a:t>Preiner</a:t>
            </a:r>
            <a:endParaRPr lang="en-US" sz="2800" dirty="0"/>
          </a:p>
          <a:p>
            <a:r>
              <a:rPr lang="en-US" sz="2800" dirty="0"/>
              <a:t>Clark Barrett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CC9154-C024-4402-A0CA-527EF6A15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961" y="5288301"/>
            <a:ext cx="1912039" cy="113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75420-82C3-41DC-901C-A5C1E60D7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58" y="5347084"/>
            <a:ext cx="1324599" cy="101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B44A6C-15C2-4DB3-9028-7F169ADE2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445" y="5494587"/>
            <a:ext cx="3225800" cy="7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40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AFF1-A857-415C-B2EF-D6678FB9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5BAE-B58E-4DAB-8771-22B6DA5AF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 express as a synthesis problem: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IC. st:FP</a:t>
            </a:r>
            <a:r>
              <a:rPr lang="en-US" sz="2800" b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sz="2800" b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5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. (x:FP</a:t>
            </a:r>
            <a:r>
              <a:rPr lang="en-US" sz="2800" b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sz="2800" b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5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.xs~t)  IC(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Challenge #1: </a:t>
            </a:r>
            <a:r>
              <a:rPr lang="en-US" dirty="0"/>
              <a:t>problem is </a:t>
            </a:r>
            <a:r>
              <a:rPr lang="en-US" dirty="0" err="1"/>
              <a:t>parameteric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 Solve for a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fixed format</a:t>
            </a:r>
            <a:r>
              <a:rPr lang="en-US" dirty="0">
                <a:sym typeface="Symbol" panose="05050102010706020507" pitchFamily="18" charset="2"/>
              </a:rPr>
              <a:t>, check if solution generalizes </a:t>
            </a:r>
            <a:r>
              <a:rPr lang="en-US" sz="2000" b="1" dirty="0">
                <a:solidFill>
                  <a:srgbClr val="0070C0"/>
                </a:solidFill>
                <a:sym typeface="Symbol" panose="05050102010706020507" pitchFamily="18" charset="2"/>
              </a:rPr>
              <a:t>[</a:t>
            </a:r>
            <a:r>
              <a:rPr lang="en-US" sz="2000" b="1" dirty="0" err="1">
                <a:solidFill>
                  <a:srgbClr val="0070C0"/>
                </a:solidFill>
                <a:sym typeface="Symbol" panose="05050102010706020507" pitchFamily="18" charset="2"/>
              </a:rPr>
              <a:t>Niemetz</a:t>
            </a:r>
            <a:r>
              <a:rPr lang="en-US" sz="2000" b="1" dirty="0">
                <a:solidFill>
                  <a:srgbClr val="0070C0"/>
                </a:solidFill>
                <a:sym typeface="Symbol" panose="05050102010706020507" pitchFamily="18" charset="2"/>
              </a:rPr>
              <a:t> et al CAV 2018]</a:t>
            </a:r>
          </a:p>
          <a:p>
            <a:pPr lvl="1"/>
            <a:r>
              <a:rPr lang="en-US" sz="2000" dirty="0">
                <a:sym typeface="Symbol" panose="05050102010706020507" pitchFamily="18" charset="2"/>
              </a:rPr>
              <a:t>Choose e=</a:t>
            </a:r>
            <a:r>
              <a:rPr 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r>
              <a:rPr lang="en-US" sz="2000" dirty="0">
                <a:sym typeface="Symbol" panose="05050102010706020507" pitchFamily="18" charset="2"/>
              </a:rPr>
              <a:t>, s=</a:t>
            </a:r>
            <a:r>
              <a:rPr 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5</a:t>
            </a:r>
            <a:r>
              <a:rPr lang="en-US" sz="2000" dirty="0">
                <a:sym typeface="Symbol" panose="05050102010706020507" pitchFamily="18" charset="2"/>
              </a:rPr>
              <a:t> … large enough to exhibit FP behaviors, small enough for synthesis to scale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316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AFF1-A857-415C-B2EF-D6678FB9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5BAE-B58E-4DAB-8771-22B6DA5AF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 express as a synthesis problem: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IC. st:FP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5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. (x:FP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5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.xs~t)  IC(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4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AFF1-A857-415C-B2EF-D6678FB9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5BAE-B58E-4DAB-8771-22B6DA5AF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 express as a synthesis problem: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IC.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st:FP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5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. (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x:FP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5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.xs~t)  IC(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Challenge #2: </a:t>
            </a:r>
            <a:r>
              <a:rPr lang="en-US" dirty="0"/>
              <a:t>problem has </a:t>
            </a:r>
            <a:r>
              <a:rPr lang="en-US" i="1" dirty="0">
                <a:solidFill>
                  <a:srgbClr val="FF0000"/>
                </a:solidFill>
              </a:rPr>
              <a:t>three levels </a:t>
            </a:r>
            <a:r>
              <a:rPr lang="en-US" dirty="0"/>
              <a:t>of quantifier alternation</a:t>
            </a:r>
          </a:p>
          <a:p>
            <a:pPr lvl="1"/>
            <a:r>
              <a:rPr lang="en-US" dirty="0"/>
              <a:t>…</a:t>
            </a:r>
            <a:r>
              <a:rPr lang="en-US" dirty="0" err="1"/>
              <a:t>SyGuS</a:t>
            </a:r>
            <a:r>
              <a:rPr lang="en-US" dirty="0"/>
              <a:t> solvers only typically handle two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AFF1-A857-415C-B2EF-D6678FB9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5BAE-B58E-4DAB-8771-22B6DA5AF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 express as a synthesis problem: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IC. st:FP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5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. (</a:t>
            </a:r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</a:t>
            </a:r>
            <a:r>
              <a:rPr lang="en-US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x:FP</a:t>
            </a:r>
            <a:r>
              <a:rPr lang="en-US" sz="2800" baseline="-25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sz="2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s~t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)  IC(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Challenge #2: </a:t>
            </a:r>
            <a:r>
              <a:rPr lang="en-US" dirty="0"/>
              <a:t>problem has three levels of quantifier alternation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dirty="0">
                <a:sym typeface="Symbol" panose="05050102010706020507" pitchFamily="18" charset="2"/>
              </a:rPr>
              <a:t> Expand the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innermost quantifier </a:t>
            </a:r>
            <a:r>
              <a:rPr lang="en-US" sz="2000" b="1" dirty="0">
                <a:solidFill>
                  <a:srgbClr val="0070C0"/>
                </a:solidFill>
                <a:sym typeface="Symbol" panose="05050102010706020507" pitchFamily="18" charset="2"/>
              </a:rPr>
              <a:t>[</a:t>
            </a:r>
            <a:r>
              <a:rPr lang="en-US" sz="2000" b="1" dirty="0" err="1">
                <a:solidFill>
                  <a:srgbClr val="0070C0"/>
                </a:solidFill>
                <a:sym typeface="Symbol" panose="05050102010706020507" pitchFamily="18" charset="2"/>
              </a:rPr>
              <a:t>Niemetz</a:t>
            </a:r>
            <a:r>
              <a:rPr lang="en-US" sz="2000" b="1" dirty="0">
                <a:solidFill>
                  <a:srgbClr val="0070C0"/>
                </a:solidFill>
                <a:sym typeface="Symbol" panose="05050102010706020507" pitchFamily="18" charset="2"/>
              </a:rPr>
              <a:t> et al CAV 2018]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Since domain is (relatively) small and finite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Only 227 values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FP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3,5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C09E3-A31E-4629-957F-515CAC036789}"/>
              </a:ext>
            </a:extLst>
          </p:cNvPr>
          <p:cNvSpPr txBox="1"/>
          <p:nvPr/>
        </p:nvSpPr>
        <p:spPr>
          <a:xfrm>
            <a:off x="5148262" y="1825625"/>
            <a:ext cx="5357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227</a:t>
            </a:r>
          </a:p>
          <a:p>
            <a:r>
              <a:rPr lang="en-US" sz="4400" b="1" dirty="0">
                <a:solidFill>
                  <a:srgbClr val="FF0000"/>
                </a:solidFill>
                <a:sym typeface="Symbol" panose="05050102010706020507" pitchFamily="18" charset="2"/>
              </a:rPr>
              <a:t></a:t>
            </a:r>
          </a:p>
          <a:p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c=1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75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AFF1-A857-415C-B2EF-D6678FB9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5BAE-B58E-4DAB-8771-22B6DA5AF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 express as a synthesis problem: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IC. st:FP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5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. (</a:t>
            </a:r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</a:t>
            </a:r>
            <a:r>
              <a:rPr lang="en-US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x:FP</a:t>
            </a:r>
            <a:r>
              <a:rPr lang="en-US" sz="2800" baseline="-25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cs~t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)  IC(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bg1"/>
                </a:solidFill>
              </a:rPr>
              <a:t>Challenge #3</a:t>
            </a:r>
            <a:endParaRPr lang="en-US" dirty="0">
              <a:solidFill>
                <a:schemeClr val="bg1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C09E3-A31E-4629-957F-515CAC036789}"/>
              </a:ext>
            </a:extLst>
          </p:cNvPr>
          <p:cNvSpPr txBox="1"/>
          <p:nvPr/>
        </p:nvSpPr>
        <p:spPr>
          <a:xfrm>
            <a:off x="5148262" y="1825625"/>
            <a:ext cx="5357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227</a:t>
            </a:r>
          </a:p>
          <a:p>
            <a:r>
              <a:rPr lang="en-US" sz="4400" dirty="0">
                <a:sym typeface="Symbol" panose="05050102010706020507" pitchFamily="18" charset="2"/>
              </a:rPr>
              <a:t></a:t>
            </a:r>
          </a:p>
          <a:p>
            <a:r>
              <a:rPr lang="en-US" dirty="0">
                <a:sym typeface="Symbol" panose="05050102010706020507" pitchFamily="18" charset="2"/>
              </a:rPr>
              <a:t>c=1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1EBAAE-BAC8-4A76-8B19-C607CB36559C}"/>
              </a:ext>
            </a:extLst>
          </p:cNvPr>
          <p:cNvSpPr txBox="1"/>
          <p:nvPr/>
        </p:nvSpPr>
        <p:spPr>
          <a:xfrm>
            <a:off x="6700520" y="3865880"/>
            <a:ext cx="507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…can now give as input to </a:t>
            </a:r>
            <a:r>
              <a:rPr lang="en-US" sz="2400" dirty="0" err="1"/>
              <a:t>SyGuS</a:t>
            </a:r>
            <a:r>
              <a:rPr lang="en-US" sz="2400" dirty="0"/>
              <a:t> solver</a:t>
            </a:r>
          </a:p>
        </p:txBody>
      </p:sp>
    </p:spTree>
    <p:extLst>
      <p:ext uri="{BB962C8B-B14F-4D97-AF65-F5344CB8AC3E}">
        <p14:creationId xmlns:p14="http://schemas.microsoft.com/office/powerpoint/2010/main" val="2007927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AFF1-A857-415C-B2EF-D6678FB9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5BAE-B58E-4DAB-8771-22B6DA5AF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 express as a synthesis problem: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IC. st:FP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5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. (</a:t>
            </a:r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</a:t>
            </a:r>
            <a:r>
              <a:rPr lang="en-US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x:FP</a:t>
            </a:r>
            <a:r>
              <a:rPr lang="en-US" sz="2800" baseline="-25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cs~t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)  IC(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Challenge #3: </a:t>
            </a:r>
            <a:r>
              <a:rPr lang="en-US" dirty="0">
                <a:solidFill>
                  <a:srgbClr val="FF0000"/>
                </a:solidFill>
              </a:rPr>
              <a:t>Scalability!</a:t>
            </a:r>
          </a:p>
          <a:p>
            <a:pPr lvl="1"/>
            <a:r>
              <a:rPr lang="en-US" sz="2800" dirty="0">
                <a:sym typeface="Symbol" panose="05050102010706020507" pitchFamily="18" charset="2"/>
              </a:rPr>
              <a:t>With respect to BV synthesis @ 4 bits </a:t>
            </a:r>
            <a:r>
              <a:rPr lang="en-US" sz="2000" b="1" dirty="0">
                <a:solidFill>
                  <a:srgbClr val="0070C0"/>
                </a:solidFill>
                <a:sym typeface="Symbol" panose="05050102010706020507" pitchFamily="18" charset="2"/>
              </a:rPr>
              <a:t>[</a:t>
            </a:r>
            <a:r>
              <a:rPr lang="en-US" sz="2000" b="1" dirty="0" err="1">
                <a:solidFill>
                  <a:srgbClr val="0070C0"/>
                </a:solidFill>
                <a:sym typeface="Symbol" panose="05050102010706020507" pitchFamily="18" charset="2"/>
              </a:rPr>
              <a:t>Niemetz</a:t>
            </a:r>
            <a:r>
              <a:rPr lang="en-US" sz="2000" b="1" dirty="0">
                <a:solidFill>
                  <a:srgbClr val="0070C0"/>
                </a:solidFill>
                <a:sym typeface="Symbol" panose="05050102010706020507" pitchFamily="18" charset="2"/>
              </a:rPr>
              <a:t> et al CAV 2018]</a:t>
            </a:r>
            <a:r>
              <a:rPr lang="en-US" sz="2800" dirty="0">
                <a:sym typeface="Symbol" panose="05050102010706020507" pitchFamily="18" charset="2"/>
              </a:rPr>
              <a:t>:</a:t>
            </a:r>
          </a:p>
          <a:p>
            <a:pPr lvl="2"/>
            <a:r>
              <a:rPr lang="en-US" sz="2400" dirty="0">
                <a:sym typeface="Symbol" panose="05050102010706020507" pitchFamily="18" charset="2"/>
              </a:rPr>
              <a:t>Roughly 14 times more constraints, </a:t>
            </a:r>
            <a:r>
              <a:rPr lang="en-US" sz="2400" dirty="0" err="1">
                <a:sym typeface="Symbol" panose="05050102010706020507" pitchFamily="18" charset="2"/>
              </a:rPr>
              <a:t>q.f</a:t>
            </a:r>
            <a:r>
              <a:rPr lang="en-US" sz="2400" dirty="0">
                <a:sym typeface="Symbol" panose="05050102010706020507" pitchFamily="18" charset="2"/>
              </a:rPr>
              <a:t>. FP is much harder than BV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C09E3-A31E-4629-957F-515CAC036789}"/>
              </a:ext>
            </a:extLst>
          </p:cNvPr>
          <p:cNvSpPr txBox="1"/>
          <p:nvPr/>
        </p:nvSpPr>
        <p:spPr>
          <a:xfrm>
            <a:off x="5148262" y="1825625"/>
            <a:ext cx="5357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227</a:t>
            </a:r>
          </a:p>
          <a:p>
            <a:r>
              <a:rPr lang="en-US" sz="4400" dirty="0">
                <a:sym typeface="Symbol" panose="05050102010706020507" pitchFamily="18" charset="2"/>
              </a:rPr>
              <a:t></a:t>
            </a:r>
          </a:p>
          <a:p>
            <a:r>
              <a:rPr lang="en-US" dirty="0">
                <a:sym typeface="Symbol" panose="05050102010706020507" pitchFamily="18" charset="2"/>
              </a:rPr>
              <a:t>c=1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7DB5C-13B6-40EB-A760-AC0E4754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83" y="3519772"/>
            <a:ext cx="2636190" cy="909206"/>
          </a:xfrm>
          <a:prstGeom prst="rect">
            <a:avLst/>
          </a:prstGeom>
        </p:spPr>
      </p:pic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F242EF2-2485-4B4F-877C-893C77CB02CC}"/>
              </a:ext>
            </a:extLst>
          </p:cNvPr>
          <p:cNvCxnSpPr>
            <a:cxnSpLocks/>
            <a:endCxn id="5" idx="1"/>
          </p:cNvCxnSpPr>
          <p:nvPr/>
        </p:nvCxnSpPr>
        <p:spPr>
          <a:xfrm rot="16200000" flipH="1">
            <a:off x="5592494" y="2322785"/>
            <a:ext cx="912085" cy="2391094"/>
          </a:xfrm>
          <a:prstGeom prst="curvedConnector2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7C1E4CD-1A30-4153-AD33-E2C8D499600F}"/>
              </a:ext>
            </a:extLst>
          </p:cNvPr>
          <p:cNvSpPr txBox="1"/>
          <p:nvPr/>
        </p:nvSpPr>
        <p:spPr>
          <a:xfrm>
            <a:off x="9797472" y="4040695"/>
            <a:ext cx="52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SY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9F7169F8-1BAA-4C2E-BE39-96697A93AE3A}"/>
              </a:ext>
            </a:extLst>
          </p:cNvPr>
          <p:cNvCxnSpPr>
            <a:cxnSpLocks/>
            <a:stCxn id="5" idx="3"/>
            <a:endCxn id="14" idx="1"/>
          </p:cNvCxnSpPr>
          <p:nvPr/>
        </p:nvCxnSpPr>
        <p:spPr>
          <a:xfrm flipV="1">
            <a:off x="9880273" y="3971778"/>
            <a:ext cx="727251" cy="2597"/>
          </a:xfrm>
          <a:prstGeom prst="curvedConnector3">
            <a:avLst>
              <a:gd name="adj1" fmla="val 50000"/>
            </a:avLst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Watch">
            <a:extLst>
              <a:ext uri="{FF2B5EF4-FFF2-40B4-BE49-F238E27FC236}">
                <a16:creationId xmlns:a16="http://schemas.microsoft.com/office/drawing/2014/main" id="{81E2691F-6743-4312-9F38-455D35B12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7524" y="35145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21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AFF1-A857-415C-B2EF-D6678FB9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5BAE-B58E-4DAB-8771-22B6DA5AF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 express as a synthesis problem: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IC. st:FP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5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. (</a:t>
            </a:r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</a:t>
            </a:r>
            <a:r>
              <a:rPr lang="en-US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x:FP</a:t>
            </a:r>
            <a:r>
              <a:rPr lang="en-US" sz="2800" baseline="-25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cs~t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)  IC(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Challenge #3: </a:t>
            </a:r>
            <a:r>
              <a:rPr lang="en-US" dirty="0"/>
              <a:t>Scalability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C09E3-A31E-4629-957F-515CAC036789}"/>
              </a:ext>
            </a:extLst>
          </p:cNvPr>
          <p:cNvSpPr txBox="1"/>
          <p:nvPr/>
        </p:nvSpPr>
        <p:spPr>
          <a:xfrm>
            <a:off x="5148262" y="1825625"/>
            <a:ext cx="5357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227</a:t>
            </a:r>
          </a:p>
          <a:p>
            <a:r>
              <a:rPr lang="en-US" sz="4400" dirty="0">
                <a:sym typeface="Symbol" panose="05050102010706020507" pitchFamily="18" charset="2"/>
              </a:rPr>
              <a:t></a:t>
            </a:r>
          </a:p>
          <a:p>
            <a:r>
              <a:rPr lang="en-US" dirty="0">
                <a:sym typeface="Symbol" panose="05050102010706020507" pitchFamily="18" charset="2"/>
              </a:rPr>
              <a:t>c=1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00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AFF1-A857-415C-B2EF-D6678FB9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5BAE-B58E-4DAB-8771-22B6DA5AF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66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 express as a synthesis problem: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IC. 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st:</a:t>
            </a:r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FP</a:t>
            </a:r>
            <a:r>
              <a:rPr lang="en-US" sz="2800" b="1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3,5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</a:t>
            </a:r>
            <a:r>
              <a:rPr lang="en-US" sz="2800" b="1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800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 IC(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r>
              <a:rPr lang="en-US" b="1" dirty="0"/>
              <a:t>Challenge #3: </a:t>
            </a:r>
            <a:r>
              <a:rPr lang="en-US" dirty="0"/>
              <a:t>Scalability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800" dirty="0">
                <a:sym typeface="Symbol" panose="05050102010706020507" pitchFamily="18" charset="2"/>
              </a:rPr>
              <a:t>Statically compute the I/O behavior of </a:t>
            </a:r>
            <a:r>
              <a:rPr lang="en-US" sz="2800" i="1" dirty="0">
                <a:solidFill>
                  <a:srgbClr val="FF0000"/>
                </a:solidFill>
                <a:sym typeface="Symbol" panose="05050102010706020507" pitchFamily="18" charset="2"/>
              </a:rPr>
              <a:t>entire domain </a:t>
            </a:r>
            <a:r>
              <a:rPr lang="en-US" sz="2800" dirty="0">
                <a:sym typeface="Symbol" panose="05050102010706020507" pitchFamily="18" charset="2"/>
              </a:rPr>
              <a:t>of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IC(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lvl="2"/>
            <a:r>
              <a:rPr lang="en-US" sz="2400" dirty="0">
                <a:sym typeface="Symbol" panose="05050102010706020507" pitchFamily="18" charset="2"/>
              </a:rPr>
              <a:t>Each 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</a:t>
            </a:r>
            <a:r>
              <a:rPr lang="en-US" sz="2400" b="1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is determined by a quantifier-free satisfiability query</a:t>
            </a:r>
          </a:p>
          <a:p>
            <a:pPr lvl="3"/>
            <a:r>
              <a:rPr lang="en-US" sz="2200" dirty="0">
                <a:sym typeface="Symbol" panose="05050102010706020507" pitchFamily="18" charset="2"/>
              </a:rPr>
              <a:t>227*227 = 51529, takes ~10 minutes</a:t>
            </a:r>
            <a:r>
              <a:rPr lang="en-US" sz="2200" dirty="0">
                <a:solidFill>
                  <a:schemeClr val="bg1"/>
                </a:solidFill>
                <a:sym typeface="Symbol" panose="05050102010706020507" pitchFamily="18" charset="2"/>
              </a:rPr>
              <a:t>27 = 51529 sat queries to compute for 2-dimensions of </a:t>
            </a:r>
            <a:r>
              <a:rPr lang="en-US" sz="2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FP</a:t>
            </a:r>
            <a:r>
              <a:rPr lang="en-US" sz="220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3,5</a:t>
            </a: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time for formats considered in this paper</a:t>
            </a:r>
          </a:p>
          <a:p>
            <a:pPr lvl="3"/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2F60E-626B-4201-A081-C1632F11DFF5}"/>
              </a:ext>
            </a:extLst>
          </p:cNvPr>
          <p:cNvSpPr txBox="1"/>
          <p:nvPr/>
        </p:nvSpPr>
        <p:spPr>
          <a:xfrm>
            <a:off x="2633662" y="1825624"/>
            <a:ext cx="115127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227     227</a:t>
            </a:r>
          </a:p>
          <a:p>
            <a:r>
              <a:rPr lang="en-US" sz="4400" b="1" dirty="0">
                <a:solidFill>
                  <a:srgbClr val="FF0000"/>
                </a:solidFill>
                <a:sym typeface="Symbol" panose="05050102010706020507" pitchFamily="18" charset="2"/>
              </a:rPr>
              <a:t>  </a:t>
            </a:r>
          </a:p>
          <a:p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s=1      t=1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E91B0-10B9-40D4-ACEE-DEE8B9AA4E37}"/>
              </a:ext>
            </a:extLst>
          </p:cNvPr>
          <p:cNvSpPr txBox="1"/>
          <p:nvPr/>
        </p:nvSpPr>
        <p:spPr>
          <a:xfrm flipH="1">
            <a:off x="4719316" y="3195229"/>
            <a:ext cx="5511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x.x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*s=t</a:t>
            </a:r>
            <a:r>
              <a:rPr lang="en-US" sz="2400" b="1" dirty="0">
                <a:solidFill>
                  <a:srgbClr val="FF0000"/>
                </a:solidFill>
                <a:cs typeface="Courier New" panose="02070309020205020404" pitchFamily="49" charset="0"/>
                <a:sym typeface="Symbol" panose="05050102010706020507" pitchFamily="18" charset="2"/>
              </a:rPr>
              <a:t>?</a:t>
            </a:r>
            <a:r>
              <a:rPr lang="en-US" sz="2400" dirty="0"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where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</a:t>
            </a:r>
            <a:r>
              <a:rPr lang="en-US" sz="2400" dirty="0">
                <a:sym typeface="Symbol" panose="05050102010706020507" pitchFamily="18" charset="2"/>
              </a:rPr>
              <a:t> are constants</a:t>
            </a:r>
            <a:endParaRPr lang="en-US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6425F9-574B-4D80-AF4D-337B9A8082D7}"/>
              </a:ext>
            </a:extLst>
          </p:cNvPr>
          <p:cNvCxnSpPr/>
          <p:nvPr/>
        </p:nvCxnSpPr>
        <p:spPr>
          <a:xfrm flipH="1" flipV="1">
            <a:off x="4770120" y="2860040"/>
            <a:ext cx="284480" cy="2184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58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AFF1-A857-415C-B2EF-D6678FB9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5BAE-B58E-4DAB-8771-22B6DA5AF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66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 express as a synthesis problem: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IC. 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st:</a:t>
            </a:r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FP</a:t>
            </a:r>
            <a:r>
              <a:rPr lang="en-US" sz="2800" b="1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3,5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 IC(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3"/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2F60E-626B-4201-A081-C1632F11DFF5}"/>
              </a:ext>
            </a:extLst>
          </p:cNvPr>
          <p:cNvSpPr txBox="1"/>
          <p:nvPr/>
        </p:nvSpPr>
        <p:spPr>
          <a:xfrm>
            <a:off x="2633662" y="1825624"/>
            <a:ext cx="115127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227     227</a:t>
            </a:r>
          </a:p>
          <a:p>
            <a:r>
              <a:rPr lang="en-US" sz="4400" dirty="0">
                <a:sym typeface="Symbol" panose="05050102010706020507" pitchFamily="18" charset="2"/>
              </a:rPr>
              <a:t>  </a:t>
            </a:r>
          </a:p>
          <a:p>
            <a:r>
              <a:rPr lang="en-US" dirty="0">
                <a:sym typeface="Symbol" panose="05050102010706020507" pitchFamily="18" charset="2"/>
              </a:rPr>
              <a:t>s=1      t=1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60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AFF1-A857-415C-B2EF-D6678FB9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5BAE-B58E-4DAB-8771-22B6DA5AF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66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 express as a synthesis problem: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IC. 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st:</a:t>
            </a:r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FP</a:t>
            </a:r>
            <a:r>
              <a:rPr lang="en-US" sz="2800" b="1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3,5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 IC(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3"/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2F60E-626B-4201-A081-C1632F11DFF5}"/>
              </a:ext>
            </a:extLst>
          </p:cNvPr>
          <p:cNvSpPr txBox="1"/>
          <p:nvPr/>
        </p:nvSpPr>
        <p:spPr>
          <a:xfrm>
            <a:off x="2633662" y="1825624"/>
            <a:ext cx="115127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227     227</a:t>
            </a:r>
          </a:p>
          <a:p>
            <a:r>
              <a:rPr lang="en-US" sz="4400" dirty="0">
                <a:sym typeface="Symbol" panose="05050102010706020507" pitchFamily="18" charset="2"/>
              </a:rPr>
              <a:t>  </a:t>
            </a:r>
          </a:p>
          <a:p>
            <a:r>
              <a:rPr lang="en-US" dirty="0">
                <a:sym typeface="Symbol" panose="05050102010706020507" pitchFamily="18" charset="2"/>
              </a:rPr>
              <a:t>s=1      t=1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A0E99-D5BD-4B7E-B28A-CCFD31A8B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72" y="3743610"/>
            <a:ext cx="2636190" cy="909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1736D0-B410-489A-A664-8A4461E68FB0}"/>
              </a:ext>
            </a:extLst>
          </p:cNvPr>
          <p:cNvSpPr txBox="1"/>
          <p:nvPr/>
        </p:nvSpPr>
        <p:spPr>
          <a:xfrm>
            <a:off x="9770061" y="4264533"/>
            <a:ext cx="52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CDD688-6556-4B84-BAAF-D1B76D8E242E}"/>
              </a:ext>
            </a:extLst>
          </p:cNvPr>
          <p:cNvSpPr/>
          <p:nvPr/>
        </p:nvSpPr>
        <p:spPr>
          <a:xfrm>
            <a:off x="2613581" y="3636029"/>
            <a:ext cx="22477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</a:t>
            </a:r>
            <a:r>
              <a:rPr lang="en-US" sz="20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1,2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 IC(1,2)</a:t>
            </a:r>
          </a:p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</a:t>
            </a:r>
            <a:r>
              <a:rPr lang="en-US" sz="20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3,7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 IC(3,7)</a:t>
            </a:r>
          </a:p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</a:t>
            </a:r>
            <a:r>
              <a:rPr lang="en-US" sz="20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1,7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 IC(1,7)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AFC222-D32D-4CA0-895C-D3E8A981783F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861312" y="4198213"/>
            <a:ext cx="235536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7D4489-659F-45C7-BB18-E41A89CA607C}"/>
              </a:ext>
            </a:extLst>
          </p:cNvPr>
          <p:cNvCxnSpPr>
            <a:cxnSpLocks/>
          </p:cNvCxnSpPr>
          <p:nvPr/>
        </p:nvCxnSpPr>
        <p:spPr>
          <a:xfrm>
            <a:off x="3731435" y="3151556"/>
            <a:ext cx="0" cy="48447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E885007-57AA-4454-8AEC-304E003848DE}"/>
              </a:ext>
            </a:extLst>
          </p:cNvPr>
          <p:cNvSpPr txBox="1"/>
          <p:nvPr/>
        </p:nvSpPr>
        <p:spPr>
          <a:xfrm>
            <a:off x="3858593" y="3151556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90B598-CC38-43D6-B7F4-F44CEBE60779}"/>
              </a:ext>
            </a:extLst>
          </p:cNvPr>
          <p:cNvSpPr txBox="1"/>
          <p:nvPr/>
        </p:nvSpPr>
        <p:spPr>
          <a:xfrm>
            <a:off x="6950423" y="5538536"/>
            <a:ext cx="3168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Candidate Solutions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8BF501-37F3-4150-9336-F74A6374806F}"/>
              </a:ext>
            </a:extLst>
          </p:cNvPr>
          <p:cNvCxnSpPr>
            <a:cxnSpLocks/>
            <a:stCxn id="5" idx="2"/>
            <a:endCxn id="21" idx="0"/>
          </p:cNvCxnSpPr>
          <p:nvPr/>
        </p:nvCxnSpPr>
        <p:spPr>
          <a:xfrm>
            <a:off x="8534767" y="4652816"/>
            <a:ext cx="0" cy="88572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67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DD98C-046A-4B5B-B396-4C333F7AC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 Solvers for </a:t>
            </a:r>
            <a:r>
              <a:rPr lang="en-US" dirty="0">
                <a:sym typeface="Symbol" panose="05050102010706020507" pitchFamily="18" charset="2"/>
              </a:rPr>
              <a:t>Quantifiers + Floating Points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F1870-29BE-4EAA-AFAD-74C073DE8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Floating point reasoning in SMT is </a:t>
            </a:r>
            <a:r>
              <a:rPr lang="en-US" i="1" dirty="0">
                <a:solidFill>
                  <a:srgbClr val="FF0000"/>
                </a:solidFill>
              </a:rPr>
              <a:t>hard</a:t>
            </a:r>
          </a:p>
          <a:p>
            <a:pPr lvl="1"/>
            <a:r>
              <a:rPr lang="en-US" dirty="0"/>
              <a:t>Bit-blasting </a:t>
            </a:r>
            <a:r>
              <a:rPr lang="en-US" sz="2000" b="1" dirty="0">
                <a:solidFill>
                  <a:srgbClr val="0070C0"/>
                </a:solidFill>
              </a:rPr>
              <a:t>[</a:t>
            </a:r>
            <a:r>
              <a:rPr lang="en-US" sz="2000" b="1" dirty="0" err="1">
                <a:solidFill>
                  <a:srgbClr val="0070C0"/>
                </a:solidFill>
              </a:rPr>
              <a:t>Brillout</a:t>
            </a:r>
            <a:r>
              <a:rPr lang="en-US" sz="2000" b="1" dirty="0">
                <a:solidFill>
                  <a:srgbClr val="0070C0"/>
                </a:solidFill>
              </a:rPr>
              <a:t> et al 2009, Brain et al 2019]</a:t>
            </a:r>
            <a:endParaRPr lang="en-US" sz="2000" dirty="0"/>
          </a:p>
          <a:p>
            <a:pPr lvl="1"/>
            <a:r>
              <a:rPr lang="en-US" dirty="0"/>
              <a:t>Interval techniques </a:t>
            </a:r>
            <a:r>
              <a:rPr lang="en-US" sz="2000" b="1" dirty="0">
                <a:solidFill>
                  <a:srgbClr val="0070C0"/>
                </a:solidFill>
              </a:rPr>
              <a:t>[Brain et al 2014, </a:t>
            </a:r>
            <a:r>
              <a:rPr lang="en-US" sz="2000" b="1" dirty="0" err="1">
                <a:solidFill>
                  <a:srgbClr val="0070C0"/>
                </a:solidFill>
              </a:rPr>
              <a:t>Marre</a:t>
            </a:r>
            <a:r>
              <a:rPr lang="en-US" sz="2000" b="1" dirty="0">
                <a:solidFill>
                  <a:srgbClr val="0070C0"/>
                </a:solidFill>
              </a:rPr>
              <a:t> et al 2017]</a:t>
            </a:r>
            <a:endParaRPr lang="en-US" sz="2000" dirty="0"/>
          </a:p>
          <a:p>
            <a:endParaRPr lang="en-US" dirty="0"/>
          </a:p>
          <a:p>
            <a:r>
              <a:rPr lang="en-US" dirty="0"/>
              <a:t>Quantified reasoning in SMT is </a:t>
            </a:r>
            <a:r>
              <a:rPr lang="en-US" i="1" dirty="0">
                <a:solidFill>
                  <a:srgbClr val="FF0000"/>
                </a:solidFill>
              </a:rPr>
              <a:t>hard</a:t>
            </a:r>
          </a:p>
          <a:p>
            <a:pPr lvl="1"/>
            <a:r>
              <a:rPr lang="en-US" dirty="0"/>
              <a:t>Heuristic instantiation techniques </a:t>
            </a:r>
            <a:r>
              <a:rPr lang="en-US" sz="1800" b="1" dirty="0">
                <a:solidFill>
                  <a:srgbClr val="0070C0"/>
                </a:solidFill>
              </a:rPr>
              <a:t>[</a:t>
            </a:r>
            <a:r>
              <a:rPr lang="en-US" sz="1800" b="1" dirty="0" err="1">
                <a:solidFill>
                  <a:srgbClr val="0070C0"/>
                </a:solidFill>
              </a:rPr>
              <a:t>deMoura</a:t>
            </a:r>
            <a:r>
              <a:rPr lang="en-US" sz="1800" b="1" dirty="0">
                <a:solidFill>
                  <a:srgbClr val="0070C0"/>
                </a:solidFill>
              </a:rPr>
              <a:t> et al 2007]</a:t>
            </a:r>
          </a:p>
          <a:p>
            <a:pPr lvl="1"/>
            <a:r>
              <a:rPr lang="en-US" dirty="0"/>
              <a:t>Model-based instantiation for finite domains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</a:rPr>
              <a:t>[</a:t>
            </a:r>
            <a:r>
              <a:rPr lang="en-US" sz="1800" b="1" dirty="0" err="1">
                <a:solidFill>
                  <a:srgbClr val="0070C0"/>
                </a:solidFill>
              </a:rPr>
              <a:t>Wintersteiger</a:t>
            </a:r>
            <a:r>
              <a:rPr lang="en-US" sz="1800" b="1" dirty="0">
                <a:solidFill>
                  <a:srgbClr val="0070C0"/>
                </a:solidFill>
              </a:rPr>
              <a:t> et al 2013]</a:t>
            </a:r>
            <a:endParaRPr lang="en-US" sz="1800" dirty="0"/>
          </a:p>
          <a:p>
            <a:endParaRPr lang="en-US" dirty="0"/>
          </a:p>
          <a:p>
            <a:r>
              <a:rPr lang="en-US" dirty="0"/>
              <a:t>Floating Point + Quantified reasoning in SMT is </a:t>
            </a:r>
            <a:r>
              <a:rPr lang="en-US" i="1" dirty="0">
                <a:solidFill>
                  <a:srgbClr val="FF0000"/>
                </a:solidFill>
              </a:rPr>
              <a:t>very hard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…no existing works to our knowledge, despite potential applications</a:t>
            </a:r>
          </a:p>
          <a:p>
            <a:pPr lvl="2"/>
            <a:r>
              <a:rPr lang="en-US" dirty="0"/>
              <a:t>Proving safety properties, synthesizing bounding polynomials, …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13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AFF1-A857-415C-B2EF-D6678FB9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5BAE-B58E-4DAB-8771-22B6DA5AF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66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 express as a synthesis problem: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IC. 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st:</a:t>
            </a:r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FP</a:t>
            </a:r>
            <a:r>
              <a:rPr lang="en-US" sz="2800" b="1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3,5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 IC(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3"/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2F60E-626B-4201-A081-C1632F11DFF5}"/>
              </a:ext>
            </a:extLst>
          </p:cNvPr>
          <p:cNvSpPr txBox="1"/>
          <p:nvPr/>
        </p:nvSpPr>
        <p:spPr>
          <a:xfrm>
            <a:off x="2633662" y="1825624"/>
            <a:ext cx="115127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227     227</a:t>
            </a:r>
          </a:p>
          <a:p>
            <a:r>
              <a:rPr lang="en-US" sz="4400" dirty="0">
                <a:sym typeface="Symbol" panose="05050102010706020507" pitchFamily="18" charset="2"/>
              </a:rPr>
              <a:t>  </a:t>
            </a:r>
          </a:p>
          <a:p>
            <a:r>
              <a:rPr lang="en-US" dirty="0">
                <a:sym typeface="Symbol" panose="05050102010706020507" pitchFamily="18" charset="2"/>
              </a:rPr>
              <a:t>s=1      t=1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A0E99-D5BD-4B7E-B28A-CCFD31A8B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72" y="3743610"/>
            <a:ext cx="2636190" cy="909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1736D0-B410-489A-A664-8A4461E68FB0}"/>
              </a:ext>
            </a:extLst>
          </p:cNvPr>
          <p:cNvSpPr txBox="1"/>
          <p:nvPr/>
        </p:nvSpPr>
        <p:spPr>
          <a:xfrm>
            <a:off x="9770061" y="4264533"/>
            <a:ext cx="52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CDD688-6556-4B84-BAAF-D1B76D8E242E}"/>
              </a:ext>
            </a:extLst>
          </p:cNvPr>
          <p:cNvSpPr/>
          <p:nvPr/>
        </p:nvSpPr>
        <p:spPr>
          <a:xfrm>
            <a:off x="2613581" y="3636029"/>
            <a:ext cx="22477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</a:t>
            </a:r>
            <a:r>
              <a:rPr lang="en-US" sz="20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1,2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 IC(1,2)</a:t>
            </a:r>
          </a:p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</a:t>
            </a:r>
            <a:r>
              <a:rPr lang="en-US" sz="20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3,7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 IC(3,7)</a:t>
            </a:r>
          </a:p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</a:t>
            </a:r>
            <a:r>
              <a:rPr lang="en-US" sz="20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1,7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 IC(1,7)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AFC222-D32D-4CA0-895C-D3E8A981783F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861312" y="4198213"/>
            <a:ext cx="235536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7D4489-659F-45C7-BB18-E41A89CA607C}"/>
              </a:ext>
            </a:extLst>
          </p:cNvPr>
          <p:cNvCxnSpPr>
            <a:cxnSpLocks/>
          </p:cNvCxnSpPr>
          <p:nvPr/>
        </p:nvCxnSpPr>
        <p:spPr>
          <a:xfrm>
            <a:off x="3731435" y="3151556"/>
            <a:ext cx="0" cy="48447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E885007-57AA-4454-8AEC-304E003848DE}"/>
              </a:ext>
            </a:extLst>
          </p:cNvPr>
          <p:cNvSpPr txBox="1"/>
          <p:nvPr/>
        </p:nvSpPr>
        <p:spPr>
          <a:xfrm>
            <a:off x="3858593" y="3151556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90B598-CC38-43D6-B7F4-F44CEBE60779}"/>
              </a:ext>
            </a:extLst>
          </p:cNvPr>
          <p:cNvSpPr txBox="1"/>
          <p:nvPr/>
        </p:nvSpPr>
        <p:spPr>
          <a:xfrm>
            <a:off x="6950423" y="5538536"/>
            <a:ext cx="3168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Candidate Solutions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8BF501-37F3-4150-9336-F74A6374806F}"/>
              </a:ext>
            </a:extLst>
          </p:cNvPr>
          <p:cNvCxnSpPr>
            <a:cxnSpLocks/>
            <a:stCxn id="5" idx="2"/>
            <a:endCxn id="21" idx="0"/>
          </p:cNvCxnSpPr>
          <p:nvPr/>
        </p:nvCxnSpPr>
        <p:spPr>
          <a:xfrm>
            <a:off x="8534767" y="4652816"/>
            <a:ext cx="0" cy="88572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22574815-9F3D-495F-9C51-608494DF1FAD}"/>
              </a:ext>
            </a:extLst>
          </p:cNvPr>
          <p:cNvCxnSpPr>
            <a:endCxn id="21" idx="3"/>
          </p:cNvCxnSpPr>
          <p:nvPr/>
        </p:nvCxnSpPr>
        <p:spPr>
          <a:xfrm rot="16200000" flipH="1">
            <a:off x="7094702" y="2775737"/>
            <a:ext cx="3351586" cy="2697231"/>
          </a:xfrm>
          <a:prstGeom prst="curvedConnector4">
            <a:avLst>
              <a:gd name="adj1" fmla="val 1232"/>
              <a:gd name="adj2" fmla="val 132394"/>
            </a:avLst>
          </a:prstGeom>
          <a:ln w="63500">
            <a:solidFill>
              <a:srgbClr val="00B050"/>
            </a:solidFill>
            <a:prstDash val="dash"/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975AC1E-53D4-4A35-AFCC-C3B232815007}"/>
              </a:ext>
            </a:extLst>
          </p:cNvPr>
          <p:cNvSpPr txBox="1"/>
          <p:nvPr/>
        </p:nvSpPr>
        <p:spPr>
          <a:xfrm>
            <a:off x="10034369" y="2281639"/>
            <a:ext cx="3279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Test (Fast!)</a:t>
            </a:r>
          </a:p>
        </p:txBody>
      </p:sp>
    </p:spTree>
    <p:extLst>
      <p:ext uri="{BB962C8B-B14F-4D97-AF65-F5344CB8AC3E}">
        <p14:creationId xmlns:p14="http://schemas.microsoft.com/office/powerpoint/2010/main" val="4053820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AFF1-A857-415C-B2EF-D6678FB9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5BAE-B58E-4DAB-8771-22B6DA5AF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66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 express as a synthesis problem: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IC. 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st:</a:t>
            </a:r>
            <a:r>
              <a:rPr lang="en-US" sz="2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FP</a:t>
            </a:r>
            <a:r>
              <a:rPr lang="en-US" sz="2800" b="1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3,5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 IC(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pPr lvl="3"/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2F60E-626B-4201-A081-C1632F11DFF5}"/>
              </a:ext>
            </a:extLst>
          </p:cNvPr>
          <p:cNvSpPr txBox="1"/>
          <p:nvPr/>
        </p:nvSpPr>
        <p:spPr>
          <a:xfrm>
            <a:off x="2633662" y="1825624"/>
            <a:ext cx="115127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227     227</a:t>
            </a:r>
          </a:p>
          <a:p>
            <a:r>
              <a:rPr lang="en-US" sz="4400" dirty="0">
                <a:sym typeface="Symbol" panose="05050102010706020507" pitchFamily="18" charset="2"/>
              </a:rPr>
              <a:t>  </a:t>
            </a:r>
          </a:p>
          <a:p>
            <a:r>
              <a:rPr lang="en-US" dirty="0">
                <a:sym typeface="Symbol" panose="05050102010706020507" pitchFamily="18" charset="2"/>
              </a:rPr>
              <a:t>s=1      t=1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A0E99-D5BD-4B7E-B28A-CCFD31A8B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72" y="3743610"/>
            <a:ext cx="2636190" cy="909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1736D0-B410-489A-A664-8A4461E68FB0}"/>
              </a:ext>
            </a:extLst>
          </p:cNvPr>
          <p:cNvSpPr txBox="1"/>
          <p:nvPr/>
        </p:nvSpPr>
        <p:spPr>
          <a:xfrm>
            <a:off x="9770061" y="4264533"/>
            <a:ext cx="52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CDD688-6556-4B84-BAAF-D1B76D8E242E}"/>
              </a:ext>
            </a:extLst>
          </p:cNvPr>
          <p:cNvSpPr/>
          <p:nvPr/>
        </p:nvSpPr>
        <p:spPr>
          <a:xfrm>
            <a:off x="2613581" y="3636029"/>
            <a:ext cx="22477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</a:t>
            </a:r>
            <a:r>
              <a:rPr lang="en-US" sz="20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1,2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 IC(1,2)</a:t>
            </a:r>
          </a:p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</a:t>
            </a:r>
            <a:r>
              <a:rPr lang="en-US" sz="20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3,7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 IC(3,7)</a:t>
            </a:r>
          </a:p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</a:t>
            </a:r>
            <a:r>
              <a:rPr lang="en-US" sz="20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1,7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 IC(1,7)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AFC222-D32D-4CA0-895C-D3E8A981783F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861312" y="4198213"/>
            <a:ext cx="235536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7D4489-659F-45C7-BB18-E41A89CA607C}"/>
              </a:ext>
            </a:extLst>
          </p:cNvPr>
          <p:cNvCxnSpPr>
            <a:cxnSpLocks/>
          </p:cNvCxnSpPr>
          <p:nvPr/>
        </p:nvCxnSpPr>
        <p:spPr>
          <a:xfrm>
            <a:off x="3731435" y="3151556"/>
            <a:ext cx="0" cy="48447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E885007-57AA-4454-8AEC-304E003848DE}"/>
              </a:ext>
            </a:extLst>
          </p:cNvPr>
          <p:cNvSpPr txBox="1"/>
          <p:nvPr/>
        </p:nvSpPr>
        <p:spPr>
          <a:xfrm>
            <a:off x="3858593" y="3151556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90B598-CC38-43D6-B7F4-F44CEBE60779}"/>
              </a:ext>
            </a:extLst>
          </p:cNvPr>
          <p:cNvSpPr txBox="1"/>
          <p:nvPr/>
        </p:nvSpPr>
        <p:spPr>
          <a:xfrm>
            <a:off x="6950423" y="5538536"/>
            <a:ext cx="3168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Candidate Solutions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8BF501-37F3-4150-9336-F74A6374806F}"/>
              </a:ext>
            </a:extLst>
          </p:cNvPr>
          <p:cNvCxnSpPr>
            <a:cxnSpLocks/>
            <a:stCxn id="5" idx="2"/>
            <a:endCxn id="21" idx="0"/>
          </p:cNvCxnSpPr>
          <p:nvPr/>
        </p:nvCxnSpPr>
        <p:spPr>
          <a:xfrm>
            <a:off x="8534767" y="4652816"/>
            <a:ext cx="0" cy="88572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Head with gears">
            <a:extLst>
              <a:ext uri="{FF2B5EF4-FFF2-40B4-BE49-F238E27FC236}">
                <a16:creationId xmlns:a16="http://schemas.microsoft.com/office/drawing/2014/main" id="{876BB3DF-2EB4-494B-A217-FB1FB992C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0280" y="5351262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644822-6568-411C-B533-87FE9A9E09F1}"/>
              </a:ext>
            </a:extLst>
          </p:cNvPr>
          <p:cNvSpPr txBox="1"/>
          <p:nvPr/>
        </p:nvSpPr>
        <p:spPr>
          <a:xfrm>
            <a:off x="2656644" y="6227107"/>
            <a:ext cx="327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“User in the loop”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427574CA-8283-4603-A2A7-EA4B395143EA}"/>
              </a:ext>
            </a:extLst>
          </p:cNvPr>
          <p:cNvCxnSpPr>
            <a:stCxn id="13" idx="1"/>
            <a:endCxn id="4" idx="1"/>
          </p:cNvCxnSpPr>
          <p:nvPr/>
        </p:nvCxnSpPr>
        <p:spPr>
          <a:xfrm rot="10800000">
            <a:off x="2613582" y="4297750"/>
            <a:ext cx="896699" cy="1510713"/>
          </a:xfrm>
          <a:prstGeom prst="curvedConnector3">
            <a:avLst>
              <a:gd name="adj1" fmla="val 125494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9C62CCFF-9A89-4065-A743-44BA96D6CB71}"/>
              </a:ext>
            </a:extLst>
          </p:cNvPr>
          <p:cNvCxnSpPr>
            <a:cxnSpLocks/>
            <a:stCxn id="13" idx="3"/>
            <a:endCxn id="21" idx="1"/>
          </p:cNvCxnSpPr>
          <p:nvPr/>
        </p:nvCxnSpPr>
        <p:spPr>
          <a:xfrm flipV="1">
            <a:off x="4424680" y="5800146"/>
            <a:ext cx="2525743" cy="8316"/>
          </a:xfrm>
          <a:prstGeom prst="curvedConnector3">
            <a:avLst>
              <a:gd name="adj1" fmla="val 50000"/>
            </a:avLst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913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5ACC68A2-DD8A-4D43-82CB-6DC9B1007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77" y="1597345"/>
            <a:ext cx="4137522" cy="4020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41548D-85F3-4AE5-ADAA-193583B7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Visualizing I/O Specs of Invertibility Conditions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FCF32C-894D-4D4C-8176-1B4A582C4A7E}"/>
              </a:ext>
            </a:extLst>
          </p:cNvPr>
          <p:cNvCxnSpPr>
            <a:cxnSpLocks/>
          </p:cNvCxnSpPr>
          <p:nvPr/>
        </p:nvCxnSpPr>
        <p:spPr>
          <a:xfrm flipH="1">
            <a:off x="8989398" y="1814516"/>
            <a:ext cx="972008" cy="30955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27CE55-28C8-49B6-8CC2-2AB4B442EB2B}"/>
              </a:ext>
            </a:extLst>
          </p:cNvPr>
          <p:cNvCxnSpPr>
            <a:cxnSpLocks/>
          </p:cNvCxnSpPr>
          <p:nvPr/>
        </p:nvCxnSpPr>
        <p:spPr>
          <a:xfrm flipH="1" flipV="1">
            <a:off x="9004144" y="5208268"/>
            <a:ext cx="957262" cy="1809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CF40F7-32FF-4937-A966-65D5DEC16C47}"/>
              </a:ext>
            </a:extLst>
          </p:cNvPr>
          <p:cNvCxnSpPr>
            <a:cxnSpLocks/>
          </p:cNvCxnSpPr>
          <p:nvPr/>
        </p:nvCxnSpPr>
        <p:spPr>
          <a:xfrm flipH="1" flipV="1">
            <a:off x="8989399" y="5265421"/>
            <a:ext cx="972007" cy="5238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>
            <a:extLst>
              <a:ext uri="{FF2B5EF4-FFF2-40B4-BE49-F238E27FC236}">
                <a16:creationId xmlns:a16="http://schemas.microsoft.com/office/drawing/2014/main" id="{22EB4A03-7B79-4990-96F2-731768AC5B77}"/>
              </a:ext>
            </a:extLst>
          </p:cNvPr>
          <p:cNvSpPr/>
          <p:nvPr/>
        </p:nvSpPr>
        <p:spPr>
          <a:xfrm>
            <a:off x="9037939" y="2171700"/>
            <a:ext cx="265783" cy="823913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BB4E5982-938B-4F5C-AEAA-81E5D48691CD}"/>
              </a:ext>
            </a:extLst>
          </p:cNvPr>
          <p:cNvSpPr/>
          <p:nvPr/>
        </p:nvSpPr>
        <p:spPr>
          <a:xfrm>
            <a:off x="9037939" y="3043238"/>
            <a:ext cx="265783" cy="2103118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2FA253C-AA05-4FAC-8505-F4771E4DB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5617959"/>
            <a:ext cx="10927080" cy="1030170"/>
          </a:xfrm>
        </p:spPr>
        <p:txBody>
          <a:bodyPr>
            <a:normAutofit/>
          </a:bodyPr>
          <a:lstStyle/>
          <a:p>
            <a:r>
              <a:rPr lang="en-US" dirty="0"/>
              <a:t>White =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IC</a:t>
            </a:r>
            <a:r>
              <a:rPr lang="en-US" dirty="0"/>
              <a:t> is true, Black =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IC</a:t>
            </a:r>
            <a:r>
              <a:rPr lang="en-US" dirty="0"/>
              <a:t> is false</a:t>
            </a:r>
          </a:p>
          <a:p>
            <a:pPr marL="457200" lvl="1" indent="0">
              <a:buNone/>
            </a:pP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dirty="0"/>
              <a:t>Behavior of IC is highly complex!</a:t>
            </a:r>
          </a:p>
        </p:txBody>
      </p:sp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2FB80247-7037-4866-8A4A-CE657FC7A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78" y="2124075"/>
            <a:ext cx="3179647" cy="31651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0B8FB4F-DB9B-4E0A-973F-3AD6A8ABE5D4}"/>
              </a:ext>
            </a:extLst>
          </p:cNvPr>
          <p:cNvSpPr txBox="1"/>
          <p:nvPr/>
        </p:nvSpPr>
        <p:spPr>
          <a:xfrm>
            <a:off x="9482775" y="2314576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sub-normal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D3AB50-FB72-4D8C-B65A-B87F4D5E8EB3}"/>
              </a:ext>
            </a:extLst>
          </p:cNvPr>
          <p:cNvSpPr txBox="1"/>
          <p:nvPr/>
        </p:nvSpPr>
        <p:spPr>
          <a:xfrm>
            <a:off x="9482775" y="3871108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normal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A3748A-909B-456A-9041-37C7427B20FE}"/>
              </a:ext>
            </a:extLst>
          </p:cNvPr>
          <p:cNvSpPr txBox="1"/>
          <p:nvPr/>
        </p:nvSpPr>
        <p:spPr>
          <a:xfrm>
            <a:off x="9968779" y="1547857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t=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0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2ED3CC-8900-40FE-8E34-956A70A2A593}"/>
              </a:ext>
            </a:extLst>
          </p:cNvPr>
          <p:cNvSpPr txBox="1"/>
          <p:nvPr/>
        </p:nvSpPr>
        <p:spPr>
          <a:xfrm>
            <a:off x="9976151" y="5146356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t=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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E1B0E5-6146-4A25-AE9C-11546A431150}"/>
              </a:ext>
            </a:extLst>
          </p:cNvPr>
          <p:cNvSpPr txBox="1"/>
          <p:nvPr/>
        </p:nvSpPr>
        <p:spPr>
          <a:xfrm>
            <a:off x="9968779" y="5608021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t=</a:t>
            </a:r>
            <a:r>
              <a:rPr lang="en-US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NaN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7D3AE8-F280-48C3-ACB3-055EDC0A3011}"/>
              </a:ext>
            </a:extLst>
          </p:cNvPr>
          <p:cNvSpPr txBox="1"/>
          <p:nvPr/>
        </p:nvSpPr>
        <p:spPr>
          <a:xfrm>
            <a:off x="6120678" y="1479054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1D3A11-279D-4F66-8F7B-9526D163768F}"/>
              </a:ext>
            </a:extLst>
          </p:cNvPr>
          <p:cNvSpPr txBox="1"/>
          <p:nvPr/>
        </p:nvSpPr>
        <p:spPr>
          <a:xfrm>
            <a:off x="5159334" y="235282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4DC05A9-E7BE-49A8-B174-6FD9FB9840F1}"/>
              </a:ext>
            </a:extLst>
          </p:cNvPr>
          <p:cNvSpPr txBox="1">
            <a:spLocks/>
          </p:cNvSpPr>
          <p:nvPr/>
        </p:nvSpPr>
        <p:spPr>
          <a:xfrm>
            <a:off x="466165" y="3081295"/>
            <a:ext cx="5831541" cy="3411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Can express as a synthesis problem: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IC. 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st:</a:t>
            </a: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FP</a:t>
            </a:r>
            <a:r>
              <a:rPr lang="en-US" sz="2000" b="1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3,5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</a:t>
            </a:r>
            <a:r>
              <a:rPr lang="en-US" sz="20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 IC(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b="1" dirty="0"/>
          </a:p>
          <a:p>
            <a:pPr lvl="3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BCB42-5F09-475F-9BC4-A3A3409C2654}"/>
              </a:ext>
            </a:extLst>
          </p:cNvPr>
          <p:cNvSpPr txBox="1"/>
          <p:nvPr/>
        </p:nvSpPr>
        <p:spPr>
          <a:xfrm>
            <a:off x="1788545" y="2892194"/>
            <a:ext cx="115127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227     227</a:t>
            </a:r>
          </a:p>
          <a:p>
            <a:r>
              <a:rPr lang="en-US" sz="4400" dirty="0">
                <a:sym typeface="Symbol" panose="05050102010706020507" pitchFamily="18" charset="2"/>
              </a:rPr>
              <a:t>  </a:t>
            </a:r>
          </a:p>
          <a:p>
            <a:r>
              <a:rPr lang="en-US" dirty="0">
                <a:sym typeface="Symbol" panose="05050102010706020507" pitchFamily="18" charset="2"/>
              </a:rPr>
              <a:t>s=1      t=1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AFA78914-6BB2-4928-907A-B9CC9CFCD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771" y="5311332"/>
            <a:ext cx="1679915" cy="43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42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7503-A6A4-478A-8278-886D4504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Invertibility Conditions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3A55BA-F48F-4C06-A119-C7523075A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21" y="5053134"/>
            <a:ext cx="2636190" cy="909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EE637-83B0-4C55-93CE-26F98CDEB5AC}"/>
              </a:ext>
            </a:extLst>
          </p:cNvPr>
          <p:cNvSpPr txBox="1"/>
          <p:nvPr/>
        </p:nvSpPr>
        <p:spPr>
          <a:xfrm>
            <a:off x="9979610" y="5574057"/>
            <a:ext cx="52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SY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A48C349C-9E26-476A-AE5B-796DDF974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26" y="1925731"/>
            <a:ext cx="2096717" cy="2087187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67328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7503-A6A4-478A-8278-886D4504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Invertibility Conditions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3A55BA-F48F-4C06-A119-C7523075A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21" y="5053134"/>
            <a:ext cx="2636190" cy="909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EE637-83B0-4C55-93CE-26F98CDEB5AC}"/>
              </a:ext>
            </a:extLst>
          </p:cNvPr>
          <p:cNvSpPr txBox="1"/>
          <p:nvPr/>
        </p:nvSpPr>
        <p:spPr>
          <a:xfrm>
            <a:off x="9979610" y="5574057"/>
            <a:ext cx="52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4790C-A4EB-4DEA-87A4-F805889E322C}"/>
              </a:ext>
            </a:extLst>
          </p:cNvPr>
          <p:cNvSpPr txBox="1"/>
          <p:nvPr/>
        </p:nvSpPr>
        <p:spPr>
          <a:xfrm>
            <a:off x="4264820" y="2366962"/>
            <a:ext cx="4521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“Full I/O Specification for IC”</a:t>
            </a:r>
          </a:p>
          <a:p>
            <a:pPr algn="ctr"/>
            <a:r>
              <a:rPr lang="en-US" sz="2800" b="1" dirty="0"/>
              <a:t>(Verifier)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F9C66-8D7A-487F-8BC0-EFB402E89134}"/>
              </a:ext>
            </a:extLst>
          </p:cNvPr>
          <p:cNvSpPr txBox="1"/>
          <p:nvPr/>
        </p:nvSpPr>
        <p:spPr>
          <a:xfrm>
            <a:off x="3069432" y="5312447"/>
            <a:ext cx="395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(Synthesizer)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B3233ABD-6B26-4384-9EEF-922FF714B942}"/>
              </a:ext>
            </a:extLst>
          </p:cNvPr>
          <p:cNvSpPr/>
          <p:nvPr/>
        </p:nvSpPr>
        <p:spPr>
          <a:xfrm>
            <a:off x="3810000" y="2171700"/>
            <a:ext cx="595313" cy="16811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9DD56226-1D69-4CBC-8EE1-4102F280BC90}"/>
              </a:ext>
            </a:extLst>
          </p:cNvPr>
          <p:cNvSpPr/>
          <p:nvPr/>
        </p:nvSpPr>
        <p:spPr>
          <a:xfrm rot="10800000">
            <a:off x="6291274" y="4733475"/>
            <a:ext cx="595313" cy="16811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53475FA0-0C6C-4FD3-878F-758B3B708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26" y="1925731"/>
            <a:ext cx="2096717" cy="20871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74388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ying, water&#10;&#10;Description automatically generated">
            <a:extLst>
              <a:ext uri="{FF2B5EF4-FFF2-40B4-BE49-F238E27FC236}">
                <a16:creationId xmlns:a16="http://schemas.microsoft.com/office/drawing/2014/main" id="{5BB0EC78-49EF-4150-9C84-29B6CD2C2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1" y="1888236"/>
            <a:ext cx="2162175" cy="2162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C97503-A6A4-478A-8278-886D4504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Invertibility Conditions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517522-271F-4F11-93C7-C90DEE5B7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26" y="1925731"/>
            <a:ext cx="2096717" cy="2087187"/>
          </a:xfr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3A55BA-F48F-4C06-A119-C7523075A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21" y="5053134"/>
            <a:ext cx="2636190" cy="909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EE637-83B0-4C55-93CE-26F98CDEB5AC}"/>
              </a:ext>
            </a:extLst>
          </p:cNvPr>
          <p:cNvSpPr txBox="1"/>
          <p:nvPr/>
        </p:nvSpPr>
        <p:spPr>
          <a:xfrm>
            <a:off x="9979610" y="5574057"/>
            <a:ext cx="52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CAAE7A-446E-4822-9116-E48E547ADE06}"/>
              </a:ext>
            </a:extLst>
          </p:cNvPr>
          <p:cNvCxnSpPr>
            <a:cxnSpLocks/>
          </p:cNvCxnSpPr>
          <p:nvPr/>
        </p:nvCxnSpPr>
        <p:spPr>
          <a:xfrm flipV="1">
            <a:off x="3611943" y="2969324"/>
            <a:ext cx="410806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3F604E-6D3A-4660-B3E1-A4E67197119B}"/>
              </a:ext>
            </a:extLst>
          </p:cNvPr>
          <p:cNvSpPr txBox="1"/>
          <p:nvPr/>
        </p:nvSpPr>
        <p:spPr>
          <a:xfrm>
            <a:off x="4730922" y="2184973"/>
            <a:ext cx="2131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Courier New" panose="02070309020205020404" pitchFamily="49" charset="0"/>
              </a:rPr>
              <a:t>Initial Examples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97A90C-C6AA-4220-BA5A-B89EF454CB73}"/>
              </a:ext>
            </a:extLst>
          </p:cNvPr>
          <p:cNvSpPr txBox="1"/>
          <p:nvPr/>
        </p:nvSpPr>
        <p:spPr>
          <a:xfrm>
            <a:off x="7350760" y="4190381"/>
            <a:ext cx="357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= Counterexample not specified</a:t>
            </a:r>
          </a:p>
        </p:txBody>
      </p:sp>
    </p:spTree>
    <p:extLst>
      <p:ext uri="{BB962C8B-B14F-4D97-AF65-F5344CB8AC3E}">
        <p14:creationId xmlns:p14="http://schemas.microsoft.com/office/powerpoint/2010/main" val="1946261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ying, water&#10;&#10;Description automatically generated">
            <a:extLst>
              <a:ext uri="{FF2B5EF4-FFF2-40B4-BE49-F238E27FC236}">
                <a16:creationId xmlns:a16="http://schemas.microsoft.com/office/drawing/2014/main" id="{5BB0EC78-49EF-4150-9C84-29B6CD2C2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1" y="1888236"/>
            <a:ext cx="2162175" cy="2162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77E40E0-4C1A-45FA-8EB0-FC6A0C3DA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6" y="4247961"/>
            <a:ext cx="2162175" cy="2162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C97503-A6A4-478A-8278-886D4504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Invertibility Conditions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517522-271F-4F11-93C7-C90DEE5B7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26" y="1925731"/>
            <a:ext cx="2096717" cy="2087187"/>
          </a:xfr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3A55BA-F48F-4C06-A119-C7523075A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21" y="5053134"/>
            <a:ext cx="2636190" cy="909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EE637-83B0-4C55-93CE-26F98CDEB5AC}"/>
              </a:ext>
            </a:extLst>
          </p:cNvPr>
          <p:cNvSpPr txBox="1"/>
          <p:nvPr/>
        </p:nvSpPr>
        <p:spPr>
          <a:xfrm>
            <a:off x="9979610" y="5574057"/>
            <a:ext cx="52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6BF43-5F8B-4CF2-B1AB-555165CD94BE}"/>
              </a:ext>
            </a:extLst>
          </p:cNvPr>
          <p:cNvSpPr txBox="1"/>
          <p:nvPr/>
        </p:nvSpPr>
        <p:spPr>
          <a:xfrm>
            <a:off x="4997435" y="5042542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F31AA5-740D-4B6C-A411-E1A16745FE6F}"/>
              </a:ext>
            </a:extLst>
          </p:cNvPr>
          <p:cNvCxnSpPr/>
          <p:nvPr/>
        </p:nvCxnSpPr>
        <p:spPr>
          <a:xfrm flipH="1">
            <a:off x="3657600" y="5507737"/>
            <a:ext cx="376862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3B559C-9B96-4A6F-AA11-F8623F5D7EF2}"/>
              </a:ext>
            </a:extLst>
          </p:cNvPr>
          <p:cNvCxnSpPr>
            <a:cxnSpLocks/>
          </p:cNvCxnSpPr>
          <p:nvPr/>
        </p:nvCxnSpPr>
        <p:spPr>
          <a:xfrm>
            <a:off x="8801100" y="4050411"/>
            <a:ext cx="0" cy="7882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comb, object&#10;&#10;Description automatically generated">
            <a:extLst>
              <a:ext uri="{FF2B5EF4-FFF2-40B4-BE49-F238E27FC236}">
                <a16:creationId xmlns:a16="http://schemas.microsoft.com/office/drawing/2014/main" id="{FB0E7635-15B5-4A88-9939-9C8F4B92D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5" y="4231897"/>
            <a:ext cx="2162175" cy="2162175"/>
          </a:xfrm>
          <a:prstGeom prst="rect">
            <a:avLst/>
          </a:prstGeom>
        </p:spPr>
      </p:pic>
      <p:pic>
        <p:nvPicPr>
          <p:cNvPr id="18" name="Picture 17" descr="A flock of birds flying in the sky&#10;&#10;Description automatically generated">
            <a:extLst>
              <a:ext uri="{FF2B5EF4-FFF2-40B4-BE49-F238E27FC236}">
                <a16:creationId xmlns:a16="http://schemas.microsoft.com/office/drawing/2014/main" id="{0BC2DDA5-B4B0-4934-9362-21EEE76F84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0" y="1888235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45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ying, water&#10;&#10;Description automatically generated">
            <a:extLst>
              <a:ext uri="{FF2B5EF4-FFF2-40B4-BE49-F238E27FC236}">
                <a16:creationId xmlns:a16="http://schemas.microsoft.com/office/drawing/2014/main" id="{5BB0EC78-49EF-4150-9C84-29B6CD2C2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1" y="1888236"/>
            <a:ext cx="2162175" cy="2162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77E40E0-4C1A-45FA-8EB0-FC6A0C3DA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6" y="4247961"/>
            <a:ext cx="2162175" cy="2162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C97503-A6A4-478A-8278-886D4504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Invertibility Conditions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517522-271F-4F11-93C7-C90DEE5B7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26" y="1925731"/>
            <a:ext cx="2096717" cy="2087187"/>
          </a:xfr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3A55BA-F48F-4C06-A119-C7523075A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21" y="5053134"/>
            <a:ext cx="2636190" cy="909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EE637-83B0-4C55-93CE-26F98CDEB5AC}"/>
              </a:ext>
            </a:extLst>
          </p:cNvPr>
          <p:cNvSpPr txBox="1"/>
          <p:nvPr/>
        </p:nvSpPr>
        <p:spPr>
          <a:xfrm>
            <a:off x="9979610" y="5574057"/>
            <a:ext cx="52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F10102-C528-47EF-BBF2-1FAC337B65E0}"/>
              </a:ext>
            </a:extLst>
          </p:cNvPr>
          <p:cNvCxnSpPr>
            <a:cxnSpLocks/>
          </p:cNvCxnSpPr>
          <p:nvPr/>
        </p:nvCxnSpPr>
        <p:spPr>
          <a:xfrm flipH="1" flipV="1">
            <a:off x="2563585" y="4012918"/>
            <a:ext cx="4765" cy="26259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comb, object&#10;&#10;Description automatically generated">
            <a:extLst>
              <a:ext uri="{FF2B5EF4-FFF2-40B4-BE49-F238E27FC236}">
                <a16:creationId xmlns:a16="http://schemas.microsoft.com/office/drawing/2014/main" id="{FB0E7635-15B5-4A88-9939-9C8F4B92D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5" y="4231897"/>
            <a:ext cx="2162175" cy="2162175"/>
          </a:xfrm>
          <a:prstGeom prst="rect">
            <a:avLst/>
          </a:prstGeom>
        </p:spPr>
      </p:pic>
      <p:pic>
        <p:nvPicPr>
          <p:cNvPr id="18" name="Picture 17" descr="A flock of birds flying in the sky&#10;&#10;Description automatically generated">
            <a:extLst>
              <a:ext uri="{FF2B5EF4-FFF2-40B4-BE49-F238E27FC236}">
                <a16:creationId xmlns:a16="http://schemas.microsoft.com/office/drawing/2014/main" id="{0BC2DDA5-B4B0-4934-9362-21EEE76F84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0" y="1888235"/>
            <a:ext cx="2162175" cy="21621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A7586BB-E2F0-454E-A135-A736BEF7DA01}"/>
              </a:ext>
            </a:extLst>
          </p:cNvPr>
          <p:cNvSpPr txBox="1"/>
          <p:nvPr/>
        </p:nvSpPr>
        <p:spPr>
          <a:xfrm>
            <a:off x="746928" y="3913382"/>
            <a:ext cx="681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Courier New" panose="02070309020205020404" pitchFamily="49" charset="0"/>
              </a:rPr>
              <a:t>Test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5103F5-E2B3-48B2-8E03-F1E2AFAA11DA}"/>
              </a:ext>
            </a:extLst>
          </p:cNvPr>
          <p:cNvCxnSpPr>
            <a:cxnSpLocks/>
          </p:cNvCxnSpPr>
          <p:nvPr/>
        </p:nvCxnSpPr>
        <p:spPr>
          <a:xfrm flipV="1">
            <a:off x="3611943" y="2969324"/>
            <a:ext cx="410806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490F4B4-F434-4064-9786-546D66D3DBD7}"/>
              </a:ext>
            </a:extLst>
          </p:cNvPr>
          <p:cNvSpPr txBox="1"/>
          <p:nvPr/>
        </p:nvSpPr>
        <p:spPr>
          <a:xfrm>
            <a:off x="4614959" y="2184973"/>
            <a:ext cx="2363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Courier New" panose="02070309020205020404" pitchFamily="49" charset="0"/>
              </a:rPr>
              <a:t>Counterexamples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C,C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41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ying, water&#10;&#10;Description automatically generated">
            <a:extLst>
              <a:ext uri="{FF2B5EF4-FFF2-40B4-BE49-F238E27FC236}">
                <a16:creationId xmlns:a16="http://schemas.microsoft.com/office/drawing/2014/main" id="{5BB0EC78-49EF-4150-9C84-29B6CD2C2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1" y="1888236"/>
            <a:ext cx="2162175" cy="2162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77E40E0-4C1A-45FA-8EB0-FC6A0C3DA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6" y="4247961"/>
            <a:ext cx="2162175" cy="2162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C97503-A6A4-478A-8278-886D4504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Invertibility Conditions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517522-271F-4F11-93C7-C90DEE5B7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26" y="1925731"/>
            <a:ext cx="2096717" cy="2087187"/>
          </a:xfr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3A55BA-F48F-4C06-A119-C7523075A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21" y="5053134"/>
            <a:ext cx="2636190" cy="909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EE637-83B0-4C55-93CE-26F98CDEB5AC}"/>
              </a:ext>
            </a:extLst>
          </p:cNvPr>
          <p:cNvSpPr txBox="1"/>
          <p:nvPr/>
        </p:nvSpPr>
        <p:spPr>
          <a:xfrm>
            <a:off x="9979610" y="5574057"/>
            <a:ext cx="52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F10102-C528-47EF-BBF2-1FAC337B65E0}"/>
              </a:ext>
            </a:extLst>
          </p:cNvPr>
          <p:cNvCxnSpPr>
            <a:cxnSpLocks/>
          </p:cNvCxnSpPr>
          <p:nvPr/>
        </p:nvCxnSpPr>
        <p:spPr>
          <a:xfrm flipH="1" flipV="1">
            <a:off x="2563585" y="4012918"/>
            <a:ext cx="4765" cy="26259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CAAE7A-446E-4822-9116-E48E547ADE06}"/>
              </a:ext>
            </a:extLst>
          </p:cNvPr>
          <p:cNvCxnSpPr>
            <a:cxnSpLocks/>
          </p:cNvCxnSpPr>
          <p:nvPr/>
        </p:nvCxnSpPr>
        <p:spPr>
          <a:xfrm flipV="1">
            <a:off x="3611943" y="2969324"/>
            <a:ext cx="410806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3F604E-6D3A-4660-B3E1-A4E67197119B}"/>
              </a:ext>
            </a:extLst>
          </p:cNvPr>
          <p:cNvSpPr txBox="1"/>
          <p:nvPr/>
        </p:nvSpPr>
        <p:spPr>
          <a:xfrm>
            <a:off x="4614959" y="2184973"/>
            <a:ext cx="2363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Courier New" panose="02070309020205020404" pitchFamily="49" charset="0"/>
              </a:rPr>
              <a:t>Counterexamples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C,C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6BF43-5F8B-4CF2-B1AB-555165CD94BE}"/>
              </a:ext>
            </a:extLst>
          </p:cNvPr>
          <p:cNvSpPr txBox="1"/>
          <p:nvPr/>
        </p:nvSpPr>
        <p:spPr>
          <a:xfrm>
            <a:off x="4997435" y="5042542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F31AA5-740D-4B6C-A411-E1A16745FE6F}"/>
              </a:ext>
            </a:extLst>
          </p:cNvPr>
          <p:cNvCxnSpPr/>
          <p:nvPr/>
        </p:nvCxnSpPr>
        <p:spPr>
          <a:xfrm flipH="1">
            <a:off x="3657600" y="5507737"/>
            <a:ext cx="376862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3B559C-9B96-4A6F-AA11-F8623F5D7EF2}"/>
              </a:ext>
            </a:extLst>
          </p:cNvPr>
          <p:cNvCxnSpPr>
            <a:cxnSpLocks/>
          </p:cNvCxnSpPr>
          <p:nvPr/>
        </p:nvCxnSpPr>
        <p:spPr>
          <a:xfrm>
            <a:off x="8801100" y="4050411"/>
            <a:ext cx="0" cy="7882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3039A73-A5E6-4AFE-A43C-D2F10EF0CA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5" y="4247960"/>
            <a:ext cx="2162175" cy="2162175"/>
          </a:xfrm>
          <a:prstGeom prst="rect">
            <a:avLst/>
          </a:prstGeom>
        </p:spPr>
      </p:pic>
      <p:pic>
        <p:nvPicPr>
          <p:cNvPr id="19" name="Picture 18" descr="A picture containing flying, bird, water, large&#10;&#10;Description automatically generated">
            <a:extLst>
              <a:ext uri="{FF2B5EF4-FFF2-40B4-BE49-F238E27FC236}">
                <a16:creationId xmlns:a16="http://schemas.microsoft.com/office/drawing/2014/main" id="{0BA622BC-AFE1-4106-A24A-FED97F27F4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1" y="1888235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96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ying, water&#10;&#10;Description automatically generated">
            <a:extLst>
              <a:ext uri="{FF2B5EF4-FFF2-40B4-BE49-F238E27FC236}">
                <a16:creationId xmlns:a16="http://schemas.microsoft.com/office/drawing/2014/main" id="{5BB0EC78-49EF-4150-9C84-29B6CD2C2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1" y="1888236"/>
            <a:ext cx="2162175" cy="2162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77E40E0-4C1A-45FA-8EB0-FC6A0C3DA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6" y="4247961"/>
            <a:ext cx="2162175" cy="2162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C97503-A6A4-478A-8278-886D4504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Invertibility Conditions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517522-271F-4F11-93C7-C90DEE5B7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26" y="1925731"/>
            <a:ext cx="2096717" cy="2087187"/>
          </a:xfr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3A55BA-F48F-4C06-A119-C7523075A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21" y="5053134"/>
            <a:ext cx="2636190" cy="909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EE637-83B0-4C55-93CE-26F98CDEB5AC}"/>
              </a:ext>
            </a:extLst>
          </p:cNvPr>
          <p:cNvSpPr txBox="1"/>
          <p:nvPr/>
        </p:nvSpPr>
        <p:spPr>
          <a:xfrm>
            <a:off x="9979610" y="5574057"/>
            <a:ext cx="52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F10102-C528-47EF-BBF2-1FAC337B65E0}"/>
              </a:ext>
            </a:extLst>
          </p:cNvPr>
          <p:cNvCxnSpPr>
            <a:cxnSpLocks/>
          </p:cNvCxnSpPr>
          <p:nvPr/>
        </p:nvCxnSpPr>
        <p:spPr>
          <a:xfrm flipH="1" flipV="1">
            <a:off x="2563585" y="4012918"/>
            <a:ext cx="4765" cy="26259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CAAE7A-446E-4822-9116-E48E547ADE06}"/>
              </a:ext>
            </a:extLst>
          </p:cNvPr>
          <p:cNvCxnSpPr>
            <a:cxnSpLocks/>
          </p:cNvCxnSpPr>
          <p:nvPr/>
        </p:nvCxnSpPr>
        <p:spPr>
          <a:xfrm flipV="1">
            <a:off x="3611943" y="2969324"/>
            <a:ext cx="410806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3F604E-6D3A-4660-B3E1-A4E67197119B}"/>
              </a:ext>
            </a:extLst>
          </p:cNvPr>
          <p:cNvSpPr txBox="1"/>
          <p:nvPr/>
        </p:nvSpPr>
        <p:spPr>
          <a:xfrm>
            <a:off x="4614959" y="2184973"/>
            <a:ext cx="2363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Courier New" panose="02070309020205020404" pitchFamily="49" charset="0"/>
              </a:rPr>
              <a:t>Counterexamples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C,C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2,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6BF43-5F8B-4CF2-B1AB-555165CD94BE}"/>
              </a:ext>
            </a:extLst>
          </p:cNvPr>
          <p:cNvSpPr txBox="1"/>
          <p:nvPr/>
        </p:nvSpPr>
        <p:spPr>
          <a:xfrm>
            <a:off x="4997435" y="5042542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F31AA5-740D-4B6C-A411-E1A16745FE6F}"/>
              </a:ext>
            </a:extLst>
          </p:cNvPr>
          <p:cNvCxnSpPr/>
          <p:nvPr/>
        </p:nvCxnSpPr>
        <p:spPr>
          <a:xfrm flipH="1">
            <a:off x="3657600" y="5507737"/>
            <a:ext cx="376862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3B559C-9B96-4A6F-AA11-F8623F5D7EF2}"/>
              </a:ext>
            </a:extLst>
          </p:cNvPr>
          <p:cNvCxnSpPr>
            <a:cxnSpLocks/>
          </p:cNvCxnSpPr>
          <p:nvPr/>
        </p:nvCxnSpPr>
        <p:spPr>
          <a:xfrm>
            <a:off x="8801100" y="4050411"/>
            <a:ext cx="0" cy="7882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flying, water, bird, large&#10;&#10;Description automatically generated">
            <a:extLst>
              <a:ext uri="{FF2B5EF4-FFF2-40B4-BE49-F238E27FC236}">
                <a16:creationId xmlns:a16="http://schemas.microsoft.com/office/drawing/2014/main" id="{D83AC087-9048-407C-8807-FADA00EBA0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1" y="1887002"/>
            <a:ext cx="2162175" cy="2162175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952E0E4C-36D8-4040-8EB1-9EAEE6FF7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60" y="4247960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4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43779-5EB4-45FC-817E-6032403A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Talk: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262D6-6D62-4E9E-BC7D-24F49360A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400"/>
            <a:ext cx="10515600" cy="4373563"/>
          </a:xfrm>
        </p:spPr>
        <p:txBody>
          <a:bodyPr/>
          <a:lstStyle/>
          <a:p>
            <a:r>
              <a:rPr lang="en-US" dirty="0"/>
              <a:t>Towards solving quantified floating points via </a:t>
            </a:r>
            <a:r>
              <a:rPr lang="en-US" i="1" dirty="0">
                <a:solidFill>
                  <a:srgbClr val="FF0000"/>
                </a:solidFill>
              </a:rPr>
              <a:t>Invertibility Conditions</a:t>
            </a:r>
          </a:p>
          <a:p>
            <a:pPr lvl="1"/>
            <a:r>
              <a:rPr lang="en-US" dirty="0"/>
              <a:t>Extends approach for quantified bit-vectors </a:t>
            </a:r>
            <a:r>
              <a:rPr lang="en-US" sz="1800" b="1" dirty="0">
                <a:solidFill>
                  <a:srgbClr val="0070C0"/>
                </a:solidFill>
              </a:rPr>
              <a:t>[</a:t>
            </a:r>
            <a:r>
              <a:rPr lang="en-US" sz="1800" b="1" dirty="0" err="1">
                <a:solidFill>
                  <a:srgbClr val="0070C0"/>
                </a:solidFill>
              </a:rPr>
              <a:t>Niemetz</a:t>
            </a:r>
            <a:r>
              <a:rPr lang="en-US" sz="1800" b="1" dirty="0">
                <a:solidFill>
                  <a:srgbClr val="0070C0"/>
                </a:solidFill>
              </a:rPr>
              <a:t> et al CAV 18]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b="1" dirty="0"/>
              <a:t>Goal: </a:t>
            </a:r>
            <a:r>
              <a:rPr lang="en-US" dirty="0"/>
              <a:t>establish invertibility conditions for theory of floating points</a:t>
            </a:r>
          </a:p>
          <a:p>
            <a:pPr lvl="1"/>
            <a:r>
              <a:rPr lang="en-US" dirty="0"/>
              <a:t>Developed </a:t>
            </a:r>
            <a:r>
              <a:rPr lang="en-US" i="1" dirty="0">
                <a:solidFill>
                  <a:srgbClr val="FF0000"/>
                </a:solidFill>
              </a:rPr>
              <a:t>custom synthesis framework </a:t>
            </a:r>
            <a:r>
              <a:rPr lang="en-US" dirty="0"/>
              <a:t>on top of CVC4</a:t>
            </a:r>
            <a:r>
              <a:rPr lang="en-US" baseline="-25000" dirty="0"/>
              <a:t>SY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Preliminary evidence that ICs are useful for solving 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dirty="0"/>
              <a:t>FP formulas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46BA3-7BDF-4F2C-A56B-61FE7FE36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733" y="4989161"/>
            <a:ext cx="1821987" cy="161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01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ying, water&#10;&#10;Description automatically generated">
            <a:extLst>
              <a:ext uri="{FF2B5EF4-FFF2-40B4-BE49-F238E27FC236}">
                <a16:creationId xmlns:a16="http://schemas.microsoft.com/office/drawing/2014/main" id="{5BB0EC78-49EF-4150-9C84-29B6CD2C2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1" y="1888236"/>
            <a:ext cx="2162175" cy="2162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77E40E0-4C1A-45FA-8EB0-FC6A0C3DA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6" y="4247961"/>
            <a:ext cx="2162175" cy="2162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C97503-A6A4-478A-8278-886D4504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Invertibility Conditions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517522-271F-4F11-93C7-C90DEE5B7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26" y="1925731"/>
            <a:ext cx="2096717" cy="2087187"/>
          </a:xfr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3A55BA-F48F-4C06-A119-C7523075A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21" y="5053134"/>
            <a:ext cx="2636190" cy="909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EE637-83B0-4C55-93CE-26F98CDEB5AC}"/>
              </a:ext>
            </a:extLst>
          </p:cNvPr>
          <p:cNvSpPr txBox="1"/>
          <p:nvPr/>
        </p:nvSpPr>
        <p:spPr>
          <a:xfrm>
            <a:off x="9979610" y="5574057"/>
            <a:ext cx="52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F10102-C528-47EF-BBF2-1FAC337B65E0}"/>
              </a:ext>
            </a:extLst>
          </p:cNvPr>
          <p:cNvCxnSpPr>
            <a:cxnSpLocks/>
          </p:cNvCxnSpPr>
          <p:nvPr/>
        </p:nvCxnSpPr>
        <p:spPr>
          <a:xfrm flipH="1" flipV="1">
            <a:off x="2563585" y="4012918"/>
            <a:ext cx="4765" cy="26259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CAAE7A-446E-4822-9116-E48E547ADE06}"/>
              </a:ext>
            </a:extLst>
          </p:cNvPr>
          <p:cNvCxnSpPr>
            <a:cxnSpLocks/>
          </p:cNvCxnSpPr>
          <p:nvPr/>
        </p:nvCxnSpPr>
        <p:spPr>
          <a:xfrm flipV="1">
            <a:off x="3611943" y="2969324"/>
            <a:ext cx="410806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3F604E-6D3A-4660-B3E1-A4E67197119B}"/>
              </a:ext>
            </a:extLst>
          </p:cNvPr>
          <p:cNvSpPr txBox="1"/>
          <p:nvPr/>
        </p:nvSpPr>
        <p:spPr>
          <a:xfrm>
            <a:off x="4614959" y="2184973"/>
            <a:ext cx="2363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Courier New" panose="02070309020205020404" pitchFamily="49" charset="0"/>
              </a:rPr>
              <a:t>Counterexamples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C,C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2,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3,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6BF43-5F8B-4CF2-B1AB-555165CD94BE}"/>
              </a:ext>
            </a:extLst>
          </p:cNvPr>
          <p:cNvSpPr txBox="1"/>
          <p:nvPr/>
        </p:nvSpPr>
        <p:spPr>
          <a:xfrm>
            <a:off x="4997435" y="5042542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F31AA5-740D-4B6C-A411-E1A16745FE6F}"/>
              </a:ext>
            </a:extLst>
          </p:cNvPr>
          <p:cNvCxnSpPr/>
          <p:nvPr/>
        </p:nvCxnSpPr>
        <p:spPr>
          <a:xfrm flipH="1">
            <a:off x="3657600" y="5507737"/>
            <a:ext cx="376862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3B559C-9B96-4A6F-AA11-F8623F5D7EF2}"/>
              </a:ext>
            </a:extLst>
          </p:cNvPr>
          <p:cNvCxnSpPr>
            <a:cxnSpLocks/>
          </p:cNvCxnSpPr>
          <p:nvPr/>
        </p:nvCxnSpPr>
        <p:spPr>
          <a:xfrm>
            <a:off x="8801100" y="4050411"/>
            <a:ext cx="0" cy="7882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F16E418-D8C2-43CA-92CB-D0300B80C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5" y="4247961"/>
            <a:ext cx="2162175" cy="2162175"/>
          </a:xfrm>
          <a:prstGeom prst="rect">
            <a:avLst/>
          </a:prstGeom>
        </p:spPr>
      </p:pic>
      <p:pic>
        <p:nvPicPr>
          <p:cNvPr id="23" name="Picture 22" descr="A picture containing water, flying, nature, large&#10;&#10;Description automatically generated">
            <a:extLst>
              <a:ext uri="{FF2B5EF4-FFF2-40B4-BE49-F238E27FC236}">
                <a16:creationId xmlns:a16="http://schemas.microsoft.com/office/drawing/2014/main" id="{C4598F33-D25B-4C62-994C-3215A599C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1" y="1888235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12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ying, water&#10;&#10;Description automatically generated">
            <a:extLst>
              <a:ext uri="{FF2B5EF4-FFF2-40B4-BE49-F238E27FC236}">
                <a16:creationId xmlns:a16="http://schemas.microsoft.com/office/drawing/2014/main" id="{5BB0EC78-49EF-4150-9C84-29B6CD2C2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1" y="1888236"/>
            <a:ext cx="2162175" cy="2162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77E40E0-4C1A-45FA-8EB0-FC6A0C3DA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6" y="4247961"/>
            <a:ext cx="2162175" cy="2162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C97503-A6A4-478A-8278-886D4504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Invertibility Conditions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517522-271F-4F11-93C7-C90DEE5B7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26" y="1925731"/>
            <a:ext cx="2096717" cy="2087187"/>
          </a:xfr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3A55BA-F48F-4C06-A119-C7523075A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21" y="5053134"/>
            <a:ext cx="2636190" cy="909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EE637-83B0-4C55-93CE-26F98CDEB5AC}"/>
              </a:ext>
            </a:extLst>
          </p:cNvPr>
          <p:cNvSpPr txBox="1"/>
          <p:nvPr/>
        </p:nvSpPr>
        <p:spPr>
          <a:xfrm>
            <a:off x="9979610" y="5574057"/>
            <a:ext cx="52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F10102-C528-47EF-BBF2-1FAC337B65E0}"/>
              </a:ext>
            </a:extLst>
          </p:cNvPr>
          <p:cNvCxnSpPr>
            <a:cxnSpLocks/>
          </p:cNvCxnSpPr>
          <p:nvPr/>
        </p:nvCxnSpPr>
        <p:spPr>
          <a:xfrm flipH="1" flipV="1">
            <a:off x="2563585" y="4012918"/>
            <a:ext cx="4765" cy="26259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CAAE7A-446E-4822-9116-E48E547ADE06}"/>
              </a:ext>
            </a:extLst>
          </p:cNvPr>
          <p:cNvCxnSpPr>
            <a:cxnSpLocks/>
          </p:cNvCxnSpPr>
          <p:nvPr/>
        </p:nvCxnSpPr>
        <p:spPr>
          <a:xfrm flipV="1">
            <a:off x="3611943" y="2969324"/>
            <a:ext cx="410806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3F604E-6D3A-4660-B3E1-A4E67197119B}"/>
              </a:ext>
            </a:extLst>
          </p:cNvPr>
          <p:cNvSpPr txBox="1"/>
          <p:nvPr/>
        </p:nvSpPr>
        <p:spPr>
          <a:xfrm>
            <a:off x="4503712" y="2184973"/>
            <a:ext cx="2585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Courier New" panose="02070309020205020404" pitchFamily="49" charset="0"/>
              </a:rPr>
              <a:t>Counterexamples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C,C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2,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3,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4,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6BF43-5F8B-4CF2-B1AB-555165CD94BE}"/>
              </a:ext>
            </a:extLst>
          </p:cNvPr>
          <p:cNvSpPr txBox="1"/>
          <p:nvPr/>
        </p:nvSpPr>
        <p:spPr>
          <a:xfrm>
            <a:off x="4997435" y="5042542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F31AA5-740D-4B6C-A411-E1A16745FE6F}"/>
              </a:ext>
            </a:extLst>
          </p:cNvPr>
          <p:cNvCxnSpPr/>
          <p:nvPr/>
        </p:nvCxnSpPr>
        <p:spPr>
          <a:xfrm flipH="1">
            <a:off x="3657600" y="5507737"/>
            <a:ext cx="376862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3B559C-9B96-4A6F-AA11-F8623F5D7EF2}"/>
              </a:ext>
            </a:extLst>
          </p:cNvPr>
          <p:cNvCxnSpPr>
            <a:cxnSpLocks/>
          </p:cNvCxnSpPr>
          <p:nvPr/>
        </p:nvCxnSpPr>
        <p:spPr>
          <a:xfrm>
            <a:off x="8801100" y="4050411"/>
            <a:ext cx="0" cy="7882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359A4089-80BC-4954-B445-D417293E42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6" y="4247960"/>
            <a:ext cx="2162175" cy="2162175"/>
          </a:xfrm>
          <a:prstGeom prst="rect">
            <a:avLst/>
          </a:prstGeom>
        </p:spPr>
      </p:pic>
      <p:pic>
        <p:nvPicPr>
          <p:cNvPr id="18" name="Picture 17" descr="A picture containing nature, water, rain, bird&#10;&#10;Description automatically generated">
            <a:extLst>
              <a:ext uri="{FF2B5EF4-FFF2-40B4-BE49-F238E27FC236}">
                <a16:creationId xmlns:a16="http://schemas.microsoft.com/office/drawing/2014/main" id="{E81A1DE0-97A0-4644-B3F6-E1C3E234E3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1" y="1888235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55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ying, water&#10;&#10;Description automatically generated">
            <a:extLst>
              <a:ext uri="{FF2B5EF4-FFF2-40B4-BE49-F238E27FC236}">
                <a16:creationId xmlns:a16="http://schemas.microsoft.com/office/drawing/2014/main" id="{5BB0EC78-49EF-4150-9C84-29B6CD2C2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1" y="1888236"/>
            <a:ext cx="2162175" cy="2162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77E40E0-4C1A-45FA-8EB0-FC6A0C3DA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6" y="4247961"/>
            <a:ext cx="2162175" cy="2162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C97503-A6A4-478A-8278-886D4504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Invertibility Conditions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517522-271F-4F11-93C7-C90DEE5B7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26" y="1925731"/>
            <a:ext cx="2096717" cy="2087187"/>
          </a:xfr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3A55BA-F48F-4C06-A119-C7523075A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21" y="5053134"/>
            <a:ext cx="2636190" cy="909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EE637-83B0-4C55-93CE-26F98CDEB5AC}"/>
              </a:ext>
            </a:extLst>
          </p:cNvPr>
          <p:cNvSpPr txBox="1"/>
          <p:nvPr/>
        </p:nvSpPr>
        <p:spPr>
          <a:xfrm>
            <a:off x="9979610" y="5574057"/>
            <a:ext cx="52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F10102-C528-47EF-BBF2-1FAC337B65E0}"/>
              </a:ext>
            </a:extLst>
          </p:cNvPr>
          <p:cNvCxnSpPr>
            <a:cxnSpLocks/>
          </p:cNvCxnSpPr>
          <p:nvPr/>
        </p:nvCxnSpPr>
        <p:spPr>
          <a:xfrm flipH="1" flipV="1">
            <a:off x="2563585" y="4012918"/>
            <a:ext cx="4765" cy="26259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CAAE7A-446E-4822-9116-E48E547ADE06}"/>
              </a:ext>
            </a:extLst>
          </p:cNvPr>
          <p:cNvCxnSpPr>
            <a:cxnSpLocks/>
          </p:cNvCxnSpPr>
          <p:nvPr/>
        </p:nvCxnSpPr>
        <p:spPr>
          <a:xfrm flipV="1">
            <a:off x="3611943" y="2969324"/>
            <a:ext cx="410806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3F604E-6D3A-4660-B3E1-A4E67197119B}"/>
              </a:ext>
            </a:extLst>
          </p:cNvPr>
          <p:cNvSpPr txBox="1"/>
          <p:nvPr/>
        </p:nvSpPr>
        <p:spPr>
          <a:xfrm>
            <a:off x="4288107" y="2184973"/>
            <a:ext cx="3017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Courier New" panose="02070309020205020404" pitchFamily="49" charset="0"/>
              </a:rPr>
              <a:t>Counterexamples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C,C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2,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3,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4,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5,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F31AA5-740D-4B6C-A411-E1A16745FE6F}"/>
              </a:ext>
            </a:extLst>
          </p:cNvPr>
          <p:cNvCxnSpPr/>
          <p:nvPr/>
        </p:nvCxnSpPr>
        <p:spPr>
          <a:xfrm flipH="1">
            <a:off x="3657600" y="5507737"/>
            <a:ext cx="376862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3B559C-9B96-4A6F-AA11-F8623F5D7EF2}"/>
              </a:ext>
            </a:extLst>
          </p:cNvPr>
          <p:cNvCxnSpPr>
            <a:cxnSpLocks/>
          </p:cNvCxnSpPr>
          <p:nvPr/>
        </p:nvCxnSpPr>
        <p:spPr>
          <a:xfrm>
            <a:off x="8801100" y="4050411"/>
            <a:ext cx="0" cy="7882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nature, water, rain, bird&#10;&#10;Description automatically generated">
            <a:extLst>
              <a:ext uri="{FF2B5EF4-FFF2-40B4-BE49-F238E27FC236}">
                <a16:creationId xmlns:a16="http://schemas.microsoft.com/office/drawing/2014/main" id="{E81A1DE0-97A0-4644-B3F6-E1C3E234E3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1" y="1888235"/>
            <a:ext cx="2162175" cy="2162175"/>
          </a:xfrm>
          <a:prstGeom prst="rect">
            <a:avLst/>
          </a:prstGeom>
        </p:spPr>
      </p:pic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4DA164F6-CE6F-472B-8ECE-727C8BCC6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6" y="4247960"/>
            <a:ext cx="2175102" cy="21652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1445BD-34D0-4526-B7E8-E5511401C3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5366" y="5010539"/>
            <a:ext cx="3670853" cy="3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23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ying, water&#10;&#10;Description automatically generated">
            <a:extLst>
              <a:ext uri="{FF2B5EF4-FFF2-40B4-BE49-F238E27FC236}">
                <a16:creationId xmlns:a16="http://schemas.microsoft.com/office/drawing/2014/main" id="{5BB0EC78-49EF-4150-9C84-29B6CD2C2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1" y="1888236"/>
            <a:ext cx="2162175" cy="2162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77E40E0-4C1A-45FA-8EB0-FC6A0C3DA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6" y="4247961"/>
            <a:ext cx="2162175" cy="2162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C97503-A6A4-478A-8278-886D4504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Invertibility Conditions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517522-271F-4F11-93C7-C90DEE5B7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26" y="1925731"/>
            <a:ext cx="2096717" cy="2087187"/>
          </a:xfr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3A55BA-F48F-4C06-A119-C7523075A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21" y="5053134"/>
            <a:ext cx="2636190" cy="909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EE637-83B0-4C55-93CE-26F98CDEB5AC}"/>
              </a:ext>
            </a:extLst>
          </p:cNvPr>
          <p:cNvSpPr txBox="1"/>
          <p:nvPr/>
        </p:nvSpPr>
        <p:spPr>
          <a:xfrm>
            <a:off x="9979610" y="5574057"/>
            <a:ext cx="52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F10102-C528-47EF-BBF2-1FAC337B65E0}"/>
              </a:ext>
            </a:extLst>
          </p:cNvPr>
          <p:cNvCxnSpPr>
            <a:cxnSpLocks/>
          </p:cNvCxnSpPr>
          <p:nvPr/>
        </p:nvCxnSpPr>
        <p:spPr>
          <a:xfrm flipH="1" flipV="1">
            <a:off x="2563585" y="4012918"/>
            <a:ext cx="4765" cy="26259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CAAE7A-446E-4822-9116-E48E547ADE06}"/>
              </a:ext>
            </a:extLst>
          </p:cNvPr>
          <p:cNvCxnSpPr>
            <a:cxnSpLocks/>
          </p:cNvCxnSpPr>
          <p:nvPr/>
        </p:nvCxnSpPr>
        <p:spPr>
          <a:xfrm flipV="1">
            <a:off x="3611943" y="2969324"/>
            <a:ext cx="410806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3F604E-6D3A-4660-B3E1-A4E67197119B}"/>
              </a:ext>
            </a:extLst>
          </p:cNvPr>
          <p:cNvSpPr txBox="1"/>
          <p:nvPr/>
        </p:nvSpPr>
        <p:spPr>
          <a:xfrm>
            <a:off x="4288107" y="2184973"/>
            <a:ext cx="3017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Courier New" panose="02070309020205020404" pitchFamily="49" charset="0"/>
              </a:rPr>
              <a:t>Counterexamples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C,C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2,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3,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4,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5,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F31AA5-740D-4B6C-A411-E1A16745FE6F}"/>
              </a:ext>
            </a:extLst>
          </p:cNvPr>
          <p:cNvCxnSpPr/>
          <p:nvPr/>
        </p:nvCxnSpPr>
        <p:spPr>
          <a:xfrm flipH="1">
            <a:off x="3657600" y="5507737"/>
            <a:ext cx="376862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3B559C-9B96-4A6F-AA11-F8623F5D7EF2}"/>
              </a:ext>
            </a:extLst>
          </p:cNvPr>
          <p:cNvCxnSpPr>
            <a:cxnSpLocks/>
          </p:cNvCxnSpPr>
          <p:nvPr/>
        </p:nvCxnSpPr>
        <p:spPr>
          <a:xfrm>
            <a:off x="8801100" y="4050411"/>
            <a:ext cx="0" cy="7882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nature, water, rain, bird&#10;&#10;Description automatically generated">
            <a:extLst>
              <a:ext uri="{FF2B5EF4-FFF2-40B4-BE49-F238E27FC236}">
                <a16:creationId xmlns:a16="http://schemas.microsoft.com/office/drawing/2014/main" id="{E81A1DE0-97A0-4644-B3F6-E1C3E234E3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1" y="1888235"/>
            <a:ext cx="2162175" cy="2162175"/>
          </a:xfrm>
          <a:prstGeom prst="rect">
            <a:avLst/>
          </a:prstGeom>
        </p:spPr>
      </p:pic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4DA164F6-CE6F-472B-8ECE-727C8BCC6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96" y="4247960"/>
            <a:ext cx="2175102" cy="21652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67F2A974-1F18-496C-9523-1D6775734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5797" y="4780415"/>
            <a:ext cx="985917" cy="9859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86F081-E82C-47C6-A710-B70203E18A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5366" y="5010539"/>
            <a:ext cx="3670853" cy="318509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788505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A26A96-44A6-4C28-9D74-E0C645B42367}"/>
              </a:ext>
            </a:extLst>
          </p:cNvPr>
          <p:cNvSpPr/>
          <p:nvPr/>
        </p:nvSpPr>
        <p:spPr>
          <a:xfrm>
            <a:off x="1442720" y="4257040"/>
            <a:ext cx="2214874" cy="2158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3" descr="A picture containing flying, water&#10;&#10;Description automatically generated">
            <a:extLst>
              <a:ext uri="{FF2B5EF4-FFF2-40B4-BE49-F238E27FC236}">
                <a16:creationId xmlns:a16="http://schemas.microsoft.com/office/drawing/2014/main" id="{5BB0EC78-49EF-4150-9C84-29B6CD2C2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1" y="1888236"/>
            <a:ext cx="2162175" cy="2162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C97503-A6A4-478A-8278-886D4504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Invertibility Conditions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517522-271F-4F11-93C7-C90DEE5B7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26" y="1925731"/>
            <a:ext cx="2096717" cy="2087187"/>
          </a:xfr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3A55BA-F48F-4C06-A119-C7523075A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21" y="5053134"/>
            <a:ext cx="2636190" cy="909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5EE637-83B0-4C55-93CE-26F98CDEB5AC}"/>
              </a:ext>
            </a:extLst>
          </p:cNvPr>
          <p:cNvSpPr txBox="1"/>
          <p:nvPr/>
        </p:nvSpPr>
        <p:spPr>
          <a:xfrm>
            <a:off x="9979610" y="5574057"/>
            <a:ext cx="52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CAAE7A-446E-4822-9116-E48E547ADE06}"/>
              </a:ext>
            </a:extLst>
          </p:cNvPr>
          <p:cNvCxnSpPr>
            <a:cxnSpLocks/>
          </p:cNvCxnSpPr>
          <p:nvPr/>
        </p:nvCxnSpPr>
        <p:spPr>
          <a:xfrm flipV="1">
            <a:off x="3611943" y="2969324"/>
            <a:ext cx="410806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3F604E-6D3A-4660-B3E1-A4E67197119B}"/>
              </a:ext>
            </a:extLst>
          </p:cNvPr>
          <p:cNvSpPr txBox="1"/>
          <p:nvPr/>
        </p:nvSpPr>
        <p:spPr>
          <a:xfrm>
            <a:off x="4614959" y="2184973"/>
            <a:ext cx="2363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Courier New" panose="02070309020205020404" pitchFamily="49" charset="0"/>
              </a:rPr>
              <a:t>Counterexamples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2400" dirty="0"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>
                <a:cs typeface="Courier New" panose="02070309020205020404" pitchFamily="49" charset="0"/>
              </a:rPr>
              <a:t> | </a:t>
            </a:r>
            <a:r>
              <a:rPr lang="en-US" sz="2400" b="1" dirty="0" err="1">
                <a:solidFill>
                  <a:srgbClr val="FF0000"/>
                </a:solidFill>
                <a:cs typeface="Courier New" panose="02070309020205020404" pitchFamily="49" charset="0"/>
              </a:rPr>
              <a:t>s.t.</a:t>
            </a:r>
            <a:r>
              <a:rPr lang="en-US" sz="2400" b="1" dirty="0">
                <a:solidFill>
                  <a:srgbClr val="FF0000"/>
                </a:solidFill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6BF43-5F8B-4CF2-B1AB-555165CD94BE}"/>
              </a:ext>
            </a:extLst>
          </p:cNvPr>
          <p:cNvSpPr txBox="1"/>
          <p:nvPr/>
        </p:nvSpPr>
        <p:spPr>
          <a:xfrm>
            <a:off x="4857173" y="5042542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IC(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G</a:t>
            </a:r>
            <a:endParaRPr lang="en-US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F31AA5-740D-4B6C-A411-E1A16745FE6F}"/>
              </a:ext>
            </a:extLst>
          </p:cNvPr>
          <p:cNvCxnSpPr/>
          <p:nvPr/>
        </p:nvCxnSpPr>
        <p:spPr>
          <a:xfrm flipH="1">
            <a:off x="3657600" y="5507737"/>
            <a:ext cx="376862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3B559C-9B96-4A6F-AA11-F8623F5D7EF2}"/>
              </a:ext>
            </a:extLst>
          </p:cNvPr>
          <p:cNvCxnSpPr>
            <a:cxnSpLocks/>
          </p:cNvCxnSpPr>
          <p:nvPr/>
        </p:nvCxnSpPr>
        <p:spPr>
          <a:xfrm>
            <a:off x="8801100" y="4050411"/>
            <a:ext cx="0" cy="78828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nature, water, rain, bird&#10;&#10;Description automatically generated">
            <a:extLst>
              <a:ext uri="{FF2B5EF4-FFF2-40B4-BE49-F238E27FC236}">
                <a16:creationId xmlns:a16="http://schemas.microsoft.com/office/drawing/2014/main" id="{E81A1DE0-97A0-4644-B3F6-E1C3E234E3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1" y="1888235"/>
            <a:ext cx="2162175" cy="21621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FD9D69-97C2-4B37-A759-B6226121DEF1}"/>
              </a:ext>
            </a:extLst>
          </p:cNvPr>
          <p:cNvSpPr/>
          <p:nvPr/>
        </p:nvSpPr>
        <p:spPr>
          <a:xfrm>
            <a:off x="8351520" y="2468880"/>
            <a:ext cx="1530666" cy="158152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02F091C-915C-46E3-80CA-BDFB7CCEFED3}"/>
              </a:ext>
            </a:extLst>
          </p:cNvPr>
          <p:cNvSpPr/>
          <p:nvPr/>
        </p:nvSpPr>
        <p:spPr>
          <a:xfrm>
            <a:off x="1793241" y="3255266"/>
            <a:ext cx="6492238" cy="1447625"/>
          </a:xfrm>
          <a:prstGeom prst="ellipse">
            <a:avLst/>
          </a:prstGeom>
          <a:solidFill>
            <a:schemeClr val="accent4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User may control: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Grammar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>
                <a:solidFill>
                  <a:schemeClr val="tx1"/>
                </a:solidFill>
              </a:rPr>
              <a:t> for synthesizer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“Side condition”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</a:t>
            </a:r>
            <a:r>
              <a:rPr lang="en-US" sz="2400" dirty="0">
                <a:solidFill>
                  <a:schemeClr val="tx1"/>
                </a:solidFill>
              </a:rPr>
              <a:t> for verifier</a:t>
            </a: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694B5569-2109-45C8-A69D-0467160FA269}"/>
              </a:ext>
            </a:extLst>
          </p:cNvPr>
          <p:cNvCxnSpPr>
            <a:cxnSpLocks/>
          </p:cNvCxnSpPr>
          <p:nvPr/>
        </p:nvCxnSpPr>
        <p:spPr>
          <a:xfrm rot="16200000" flipV="1">
            <a:off x="6202723" y="3128447"/>
            <a:ext cx="289473" cy="55880"/>
          </a:xfrm>
          <a:prstGeom prst="curved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231C2D35-E25A-4AE7-A4FF-A27C4BFBE06E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32702" y="4709160"/>
            <a:ext cx="388876" cy="259080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 descr="Head with gears">
            <a:extLst>
              <a:ext uri="{FF2B5EF4-FFF2-40B4-BE49-F238E27FC236}">
                <a16:creationId xmlns:a16="http://schemas.microsoft.com/office/drawing/2014/main" id="{44D6E5DD-F05B-47E0-A68A-C993ED31AF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1262" y="35011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10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EDB9A-6A93-450A-BB46-61AC9300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Finding Invertibility Conditions: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BA9EB-A4D5-4C5F-BB26-B1EF48390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29866"/>
            <a:ext cx="10829925" cy="4447097"/>
          </a:xfrm>
        </p:spPr>
        <p:txBody>
          <a:bodyPr/>
          <a:lstStyle/>
          <a:p>
            <a:r>
              <a:rPr lang="en-US" dirty="0"/>
              <a:t>In total, found </a:t>
            </a:r>
            <a:r>
              <a:rPr lang="en-US" dirty="0">
                <a:solidFill>
                  <a:srgbClr val="00B050"/>
                </a:solidFill>
              </a:rPr>
              <a:t>167 of 188 </a:t>
            </a:r>
            <a:r>
              <a:rPr lang="en-US" dirty="0"/>
              <a:t>conditions</a:t>
            </a:r>
          </a:p>
        </p:txBody>
      </p:sp>
    </p:spTree>
    <p:extLst>
      <p:ext uri="{BB962C8B-B14F-4D97-AF65-F5344CB8AC3E}">
        <p14:creationId xmlns:p14="http://schemas.microsoft.com/office/powerpoint/2010/main" val="3539471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EDB9A-6A93-450A-BB46-61AC9300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Finding Invertibility Conditions: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BA9EB-A4D5-4C5F-BB26-B1EF48390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29866"/>
            <a:ext cx="10829925" cy="4699509"/>
          </a:xfrm>
        </p:spPr>
        <p:txBody>
          <a:bodyPr>
            <a:normAutofit/>
          </a:bodyPr>
          <a:lstStyle/>
          <a:p>
            <a:r>
              <a:rPr lang="en-US" dirty="0"/>
              <a:t>In total, found </a:t>
            </a:r>
            <a:r>
              <a:rPr lang="en-US" dirty="0">
                <a:solidFill>
                  <a:srgbClr val="00B050"/>
                </a:solidFill>
              </a:rPr>
              <a:t>167 of 188 </a:t>
            </a:r>
            <a:r>
              <a:rPr lang="en-US" dirty="0"/>
              <a:t>conditions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14</a:t>
            </a:r>
            <a:r>
              <a:rPr lang="en-US" dirty="0"/>
              <a:t> choices for argument positions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</a:t>
            </a:r>
          </a:p>
          <a:p>
            <a:pPr lvl="2"/>
            <a:r>
              <a:rPr lang="en-US" dirty="0"/>
              <a:t>add</a:t>
            </a:r>
            <a:r>
              <a:rPr lang="en-US" baseline="-25000" dirty="0"/>
              <a:t>1</a:t>
            </a:r>
            <a:r>
              <a:rPr lang="en-US" dirty="0"/>
              <a:t>, sub</a:t>
            </a:r>
            <a:r>
              <a:rPr lang="en-US" baseline="-25000" dirty="0"/>
              <a:t>1,2</a:t>
            </a:r>
            <a:r>
              <a:rPr lang="en-US" dirty="0"/>
              <a:t>, mult</a:t>
            </a:r>
            <a:r>
              <a:rPr lang="en-US" baseline="-25000" dirty="0"/>
              <a:t>1, </a:t>
            </a:r>
            <a:r>
              <a:rPr lang="en-US" dirty="0"/>
              <a:t>div</a:t>
            </a:r>
            <a:r>
              <a:rPr lang="en-US" baseline="-25000" dirty="0"/>
              <a:t>1,2</a:t>
            </a:r>
            <a:r>
              <a:rPr lang="en-US" dirty="0"/>
              <a:t>, rem</a:t>
            </a:r>
            <a:r>
              <a:rPr lang="en-US" baseline="-25000" dirty="0"/>
              <a:t>1,2</a:t>
            </a:r>
            <a:r>
              <a:rPr lang="en-US" dirty="0"/>
              <a:t>, fma</a:t>
            </a:r>
            <a:r>
              <a:rPr lang="en-US" baseline="-25000" dirty="0"/>
              <a:t>1,3</a:t>
            </a:r>
            <a:r>
              <a:rPr lang="en-US" dirty="0"/>
              <a:t>, sqrt</a:t>
            </a:r>
            <a:r>
              <a:rPr lang="en-US" baseline="-25000" dirty="0"/>
              <a:t>1</a:t>
            </a:r>
            <a:r>
              <a:rPr lang="en-US" dirty="0"/>
              <a:t>, abs</a:t>
            </a:r>
            <a:r>
              <a:rPr lang="en-US" baseline="-25000" dirty="0"/>
              <a:t>1</a:t>
            </a:r>
            <a:r>
              <a:rPr lang="en-US" dirty="0"/>
              <a:t>, neg</a:t>
            </a:r>
            <a:r>
              <a:rPr lang="en-US" baseline="-25000" dirty="0"/>
              <a:t>1</a:t>
            </a:r>
            <a:r>
              <a:rPr lang="en-US" dirty="0"/>
              <a:t>, roundToIntegral</a:t>
            </a:r>
            <a:r>
              <a:rPr lang="en-US" baseline="-25000" dirty="0"/>
              <a:t>1</a:t>
            </a:r>
          </a:p>
          <a:p>
            <a:pPr lvl="1"/>
            <a:r>
              <a:rPr lang="en-US" b="1" dirty="0"/>
              <a:t>13 </a:t>
            </a:r>
            <a:r>
              <a:rPr lang="en-US" dirty="0"/>
              <a:t>choices for ~</a:t>
            </a:r>
            <a:endParaRPr lang="en-US" b="1" dirty="0"/>
          </a:p>
          <a:p>
            <a:pPr lvl="2"/>
            <a:r>
              <a:rPr lang="en-US" dirty="0"/>
              <a:t>=, </a:t>
            </a:r>
            <a:r>
              <a:rPr lang="en-US" dirty="0">
                <a:sym typeface="Symbol" panose="05050102010706020507" pitchFamily="18" charset="2"/>
              </a:rPr>
              <a:t>,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, &gt;, &lt;,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, </a:t>
            </a:r>
            <a:r>
              <a:rPr lang="en-US" dirty="0" err="1"/>
              <a:t>isNormal</a:t>
            </a:r>
            <a:r>
              <a:rPr lang="en-US" dirty="0"/>
              <a:t>, </a:t>
            </a:r>
            <a:r>
              <a:rPr lang="en-US" dirty="0" err="1"/>
              <a:t>isSubnormal</a:t>
            </a:r>
            <a:r>
              <a:rPr lang="en-US" dirty="0"/>
              <a:t>, </a:t>
            </a:r>
            <a:r>
              <a:rPr lang="en-US" dirty="0" err="1"/>
              <a:t>isZero</a:t>
            </a:r>
            <a:r>
              <a:rPr lang="en-US" dirty="0"/>
              <a:t>, </a:t>
            </a:r>
            <a:r>
              <a:rPr lang="en-US" dirty="0" err="1"/>
              <a:t>isInfinite</a:t>
            </a:r>
            <a:r>
              <a:rPr lang="en-US" dirty="0"/>
              <a:t>, </a:t>
            </a:r>
            <a:r>
              <a:rPr lang="en-US" dirty="0" err="1"/>
              <a:t>isNaN</a:t>
            </a:r>
            <a:r>
              <a:rPr lang="en-US" dirty="0"/>
              <a:t>, </a:t>
            </a:r>
            <a:r>
              <a:rPr lang="en-US" dirty="0" err="1"/>
              <a:t>isPositive</a:t>
            </a:r>
            <a:r>
              <a:rPr lang="en-US" dirty="0"/>
              <a:t>, </a:t>
            </a:r>
            <a:r>
              <a:rPr lang="en-US" dirty="0" err="1"/>
              <a:t>isNegative</a:t>
            </a:r>
            <a:endParaRPr lang="en-US" dirty="0"/>
          </a:p>
          <a:p>
            <a:pPr lvl="1"/>
            <a:r>
              <a:rPr lang="en-US" b="1" dirty="0"/>
              <a:t>7 </a:t>
            </a:r>
            <a:r>
              <a:rPr lang="en-US" dirty="0"/>
              <a:t>additional ICs for equations with only a relation, e.g. x&gt;t</a:t>
            </a:r>
          </a:p>
          <a:p>
            <a:pPr marL="457200" lvl="1" indent="0">
              <a:buNone/>
            </a:pP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b="1" dirty="0">
                <a:solidFill>
                  <a:srgbClr val="00B050"/>
                </a:solidFill>
                <a:sym typeface="Symbol" panose="05050102010706020507" pitchFamily="18" charset="2"/>
              </a:rPr>
              <a:t>14*13 + 7 = 188</a:t>
            </a:r>
            <a:endParaRPr lang="en-US" b="1" dirty="0">
              <a:solidFill>
                <a:srgbClr val="00B050"/>
              </a:solidFill>
            </a:endParaRPr>
          </a:p>
          <a:p>
            <a:pPr lvl="2"/>
            <a:r>
              <a:rPr lang="en-US" dirty="0"/>
              <a:t>When applicable, ICs hold for each 5 rounding modes {RNE, RNA, RTP, RTN, RTZ} of operator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B1CC00-9809-4DFC-8139-F572B59F1BD7}"/>
              </a:ext>
            </a:extLst>
          </p:cNvPr>
          <p:cNvSpPr/>
          <p:nvPr/>
        </p:nvSpPr>
        <p:spPr>
          <a:xfrm>
            <a:off x="3953435" y="1729866"/>
            <a:ext cx="609600" cy="403734"/>
          </a:xfrm>
          <a:prstGeom prst="rect">
            <a:avLst/>
          </a:prstGeom>
          <a:noFill/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926EF3-0C7A-4162-9080-562714999D57}"/>
              </a:ext>
            </a:extLst>
          </p:cNvPr>
          <p:cNvSpPr/>
          <p:nvPr/>
        </p:nvSpPr>
        <p:spPr>
          <a:xfrm>
            <a:off x="3598439" y="2639496"/>
            <a:ext cx="1319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xs~t</a:t>
            </a:r>
            <a:endParaRPr lang="en-US"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A48089-EB10-4C02-852C-FD85AF817A03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4258235" y="2133600"/>
            <a:ext cx="0" cy="505896"/>
          </a:xfrm>
          <a:prstGeom prst="line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313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F819833-D25F-4FA3-B443-F7C76599E555}"/>
              </a:ext>
            </a:extLst>
          </p:cNvPr>
          <p:cNvSpPr/>
          <p:nvPr/>
        </p:nvSpPr>
        <p:spPr>
          <a:xfrm>
            <a:off x="628650" y="5776906"/>
            <a:ext cx="11461952" cy="96679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EDB9A-6A93-450A-BB46-61AC9300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Finding Invertibility Conditions: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BA9EB-A4D5-4C5F-BB26-B1EF48390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29866"/>
            <a:ext cx="10829925" cy="4447097"/>
          </a:xfrm>
        </p:spPr>
        <p:txBody>
          <a:bodyPr/>
          <a:lstStyle/>
          <a:p>
            <a:r>
              <a:rPr lang="en-US" dirty="0"/>
              <a:t>In total, found </a:t>
            </a:r>
            <a:r>
              <a:rPr lang="en-US" dirty="0">
                <a:solidFill>
                  <a:srgbClr val="00B050"/>
                </a:solidFill>
              </a:rPr>
              <a:t>167 of 188 </a:t>
            </a:r>
            <a:r>
              <a:rPr lang="en-US" dirty="0"/>
              <a:t>conditions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CDFF70-3433-41CD-AA91-3AF51150D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26773"/>
            <a:ext cx="11008328" cy="3561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EB2E7-4CFF-41F6-8CDF-7D25F2688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15" y="5980873"/>
            <a:ext cx="2873096" cy="249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41A4D7-6510-479D-83C0-A36256E42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15" y="6293664"/>
            <a:ext cx="5220282" cy="29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4466EE-C150-4B40-9AFD-D8DF63763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251" y="5941695"/>
            <a:ext cx="5404641" cy="298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CE0D2C-0532-440E-A562-BA1CF9382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524" y="6256354"/>
            <a:ext cx="5495851" cy="33368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172E2A-E62E-4F5E-8037-20D4F69A2E8B}"/>
              </a:ext>
            </a:extLst>
          </p:cNvPr>
          <p:cNvCxnSpPr/>
          <p:nvPr/>
        </p:nvCxnSpPr>
        <p:spPr>
          <a:xfrm flipH="1">
            <a:off x="2342080" y="5695408"/>
            <a:ext cx="90488" cy="22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993F46-0837-4202-9D33-D01E891DE993}"/>
              </a:ext>
            </a:extLst>
          </p:cNvPr>
          <p:cNvCxnSpPr>
            <a:cxnSpLocks/>
          </p:cNvCxnSpPr>
          <p:nvPr/>
        </p:nvCxnSpPr>
        <p:spPr>
          <a:xfrm flipH="1">
            <a:off x="4238626" y="5719755"/>
            <a:ext cx="504824" cy="510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D9974A-3580-4BD6-97B1-C92578E96ED4}"/>
              </a:ext>
            </a:extLst>
          </p:cNvPr>
          <p:cNvCxnSpPr>
            <a:cxnSpLocks/>
          </p:cNvCxnSpPr>
          <p:nvPr/>
        </p:nvCxnSpPr>
        <p:spPr>
          <a:xfrm>
            <a:off x="7539632" y="5719755"/>
            <a:ext cx="120373" cy="22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6BCB20-46AE-44B5-B696-36817D6A5A5F}"/>
              </a:ext>
            </a:extLst>
          </p:cNvPr>
          <p:cNvCxnSpPr>
            <a:cxnSpLocks/>
          </p:cNvCxnSpPr>
          <p:nvPr/>
        </p:nvCxnSpPr>
        <p:spPr>
          <a:xfrm>
            <a:off x="10056517" y="5776906"/>
            <a:ext cx="511471" cy="453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65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F819833-D25F-4FA3-B443-F7C76599E555}"/>
              </a:ext>
            </a:extLst>
          </p:cNvPr>
          <p:cNvSpPr/>
          <p:nvPr/>
        </p:nvSpPr>
        <p:spPr>
          <a:xfrm>
            <a:off x="676274" y="5819775"/>
            <a:ext cx="5095875" cy="619126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EDB9A-6A93-450A-BB46-61AC9300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Finding Invertibility Conditions: Results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172E2A-E62E-4F5E-8037-20D4F69A2E8B}"/>
              </a:ext>
            </a:extLst>
          </p:cNvPr>
          <p:cNvCxnSpPr>
            <a:cxnSpLocks/>
          </p:cNvCxnSpPr>
          <p:nvPr/>
        </p:nvCxnSpPr>
        <p:spPr>
          <a:xfrm flipH="1">
            <a:off x="2895600" y="5662613"/>
            <a:ext cx="1181100" cy="279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6BCB20-46AE-44B5-B696-36817D6A5A5F}"/>
              </a:ext>
            </a:extLst>
          </p:cNvPr>
          <p:cNvCxnSpPr>
            <a:cxnSpLocks/>
          </p:cNvCxnSpPr>
          <p:nvPr/>
        </p:nvCxnSpPr>
        <p:spPr>
          <a:xfrm>
            <a:off x="7172325" y="5723706"/>
            <a:ext cx="885825" cy="217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B8E9A0D-513C-46C1-A43F-B97B22944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39" y="2233442"/>
            <a:ext cx="6540085" cy="35479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A901B6-5AB2-4BE0-B0DC-3D2202F5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5941695"/>
            <a:ext cx="4814691" cy="3957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C47DAC8-FF46-4CEB-8EBD-141DDF0E93FD}"/>
              </a:ext>
            </a:extLst>
          </p:cNvPr>
          <p:cNvSpPr txBox="1"/>
          <p:nvPr/>
        </p:nvSpPr>
        <p:spPr>
          <a:xfrm>
            <a:off x="8110047" y="5781360"/>
            <a:ext cx="39212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???</a:t>
            </a:r>
          </a:p>
          <a:p>
            <a:r>
              <a:rPr lang="en-US" sz="2400" i="1" dirty="0"/>
              <a:t>…behavior is pseudo-random!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DEFC6D-7848-4449-B9D5-BEC4DE0C0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729866"/>
            <a:ext cx="10829925" cy="4447097"/>
          </a:xfrm>
        </p:spPr>
        <p:txBody>
          <a:bodyPr/>
          <a:lstStyle/>
          <a:p>
            <a:r>
              <a:rPr lang="en-US" dirty="0"/>
              <a:t>Others were </a:t>
            </a:r>
            <a:r>
              <a:rPr lang="en-US" dirty="0">
                <a:solidFill>
                  <a:srgbClr val="FF0000"/>
                </a:solidFill>
              </a:rPr>
              <a:t>hard to find</a:t>
            </a:r>
          </a:p>
        </p:txBody>
      </p:sp>
    </p:spTree>
    <p:extLst>
      <p:ext uri="{BB962C8B-B14F-4D97-AF65-F5344CB8AC3E}">
        <p14:creationId xmlns:p14="http://schemas.microsoft.com/office/powerpoint/2010/main" val="3519210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7069A-7A01-495E-B4FC-3C4983FD8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 Invertibility Conditions hold for all FP Formats?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DE7C7-EC58-4100-8A3C-57BD823E6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b="1" dirty="0">
                <a:solidFill>
                  <a:srgbClr val="FF0000"/>
                </a:solidFill>
              </a:rPr>
              <a:t>checked</a:t>
            </a:r>
            <a:r>
              <a:rPr lang="en-US" dirty="0"/>
              <a:t> all 167 invertibility conditions on other FP Formats</a:t>
            </a:r>
          </a:p>
          <a:p>
            <a:pPr lvl="1"/>
            <a:r>
              <a:rPr lang="en-US" dirty="0"/>
              <a:t>Targeted formats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3,5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4,5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4,6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5,11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8,24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FP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11,53</a:t>
            </a:r>
          </a:p>
          <a:p>
            <a:pPr lvl="1"/>
            <a:r>
              <a:rPr lang="en-US" dirty="0"/>
              <a:t>All invertibility conditions (appear to) generalize to all formats</a:t>
            </a:r>
          </a:p>
          <a:p>
            <a:pPr lvl="2"/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Successful in 94.5% </a:t>
            </a:r>
            <a:r>
              <a:rPr lang="en-US" dirty="0"/>
              <a:t>of the above cases using CVC4, Z3 (failures due to timeouts)</a:t>
            </a:r>
          </a:p>
          <a:p>
            <a:pPr lvl="2"/>
            <a:r>
              <a:rPr lang="en-US" dirty="0"/>
              <a:t> Approximately 32 days of compute time</a:t>
            </a:r>
          </a:p>
          <a:p>
            <a:pPr lvl="2"/>
            <a:endParaRPr lang="en-US" dirty="0"/>
          </a:p>
          <a:p>
            <a:r>
              <a:rPr lang="en-US" dirty="0"/>
              <a:t>Future work: Format-Independent Verification!</a:t>
            </a:r>
          </a:p>
        </p:txBody>
      </p:sp>
    </p:spTree>
    <p:extLst>
      <p:ext uri="{BB962C8B-B14F-4D97-AF65-F5344CB8AC3E}">
        <p14:creationId xmlns:p14="http://schemas.microsoft.com/office/powerpoint/2010/main" val="40897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61CC-FE6A-4573-9CAA-2F664879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invertibility condition?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7461-AE0D-4CD2-8D0B-11489DA67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equation :</a:t>
            </a:r>
          </a:p>
          <a:p>
            <a:pPr marL="0" indent="0" algn="ctr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x.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xs~t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An </a:t>
            </a:r>
            <a:r>
              <a:rPr lang="en-US" b="1" dirty="0">
                <a:solidFill>
                  <a:srgbClr val="FF0000"/>
                </a:solidFill>
              </a:rPr>
              <a:t>invertibility condition </a:t>
            </a:r>
            <a:r>
              <a:rPr lang="en-US" dirty="0"/>
              <a:t>is a predicate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IC(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that holds exactly when the above formula has a solution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endParaRPr lang="en-US" dirty="0"/>
          </a:p>
          <a:p>
            <a:r>
              <a:rPr lang="en-US" dirty="0"/>
              <a:t>For example:  </a:t>
            </a:r>
          </a:p>
          <a:p>
            <a:pPr marL="457200" lvl="1" indent="0" algn="ctr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x. x*2=t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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t%2=0 </a:t>
            </a:r>
            <a:r>
              <a:rPr lang="en-US" dirty="0"/>
              <a:t>is an invertibility condition for this formula </a:t>
            </a:r>
            <a:r>
              <a:rPr lang="en-US" sz="2000" dirty="0"/>
              <a:t>(assuming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 err="1"/>
              <a:t>,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000" dirty="0"/>
              <a:t> are integers)</a:t>
            </a:r>
          </a:p>
        </p:txBody>
      </p:sp>
    </p:spTree>
    <p:extLst>
      <p:ext uri="{BB962C8B-B14F-4D97-AF65-F5344CB8AC3E}">
        <p14:creationId xmlns:p14="http://schemas.microsoft.com/office/powerpoint/2010/main" val="1269309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601EB-9E2B-4923-8DA4-61667EF3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A0E25-4A7B-4482-9E8A-47E23B256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Floating point invertibility conditions can be used for: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i="1" dirty="0">
                <a:sym typeface="Symbol" panose="05050102010706020507" pitchFamily="18" charset="2"/>
              </a:rPr>
              <a:t> </a:t>
            </a:r>
            <a:r>
              <a:rPr lang="en-US" sz="2800" b="1" i="1" dirty="0">
                <a:solidFill>
                  <a:srgbClr val="FF0000"/>
                </a:solidFill>
                <a:sym typeface="Symbol" panose="05050102010706020507" pitchFamily="18" charset="2"/>
              </a:rPr>
              <a:t>In this paper: </a:t>
            </a:r>
            <a:r>
              <a:rPr lang="en-US" sz="2800" i="1" dirty="0">
                <a:solidFill>
                  <a:srgbClr val="FF0000"/>
                </a:solidFill>
              </a:rPr>
              <a:t>Quantifier Elimination</a:t>
            </a:r>
          </a:p>
          <a:p>
            <a:pPr lvl="2"/>
            <a:r>
              <a:rPr lang="en-US" sz="2400" dirty="0"/>
              <a:t>Currently limited to “linear” (single variable) quantified floating points</a:t>
            </a:r>
          </a:p>
          <a:p>
            <a:pPr lvl="2"/>
            <a:r>
              <a:rPr lang="en-US" sz="2400" dirty="0"/>
              <a:t>Preliminary work in this paper:</a:t>
            </a:r>
          </a:p>
          <a:p>
            <a:pPr lvl="3"/>
            <a:r>
              <a:rPr lang="en-US" sz="2200" dirty="0"/>
              <a:t>Implemented prototype preprocessing pass in CVC4 leveraging ICs</a:t>
            </a:r>
          </a:p>
          <a:p>
            <a:pPr lvl="4"/>
            <a:r>
              <a:rPr lang="en-US" sz="2000" dirty="0"/>
              <a:t>Led to +7 / 56 quantified FP verification benchmarks from SMT LIB</a:t>
            </a:r>
          </a:p>
        </p:txBody>
      </p:sp>
    </p:spTree>
    <p:extLst>
      <p:ext uri="{BB962C8B-B14F-4D97-AF65-F5344CB8AC3E}">
        <p14:creationId xmlns:p14="http://schemas.microsoft.com/office/powerpoint/2010/main" val="1801286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7646-FD33-4076-BE3D-FB5599A0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360C5-C039-49F1-896E-37566C348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Summary of intuition:</a:t>
            </a:r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E48C8256-EEAA-4C13-BBF3-701F20D51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63" y="2253250"/>
            <a:ext cx="2519873" cy="648076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1985053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7646-FD33-4076-BE3D-FB5599A0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360C5-C039-49F1-896E-37566C348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Summary of intuition:</a:t>
            </a:r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E48C8256-EEAA-4C13-BBF3-701F20D51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63" y="2253250"/>
            <a:ext cx="2519873" cy="64807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1AD91473-0E65-4D49-9013-11819495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53" y="5122933"/>
            <a:ext cx="2050971" cy="7319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81726B-AE7A-4F80-933F-7EC5BE264EE3}"/>
              </a:ext>
            </a:extLst>
          </p:cNvPr>
          <p:cNvSpPr txBox="1"/>
          <p:nvPr/>
        </p:nvSpPr>
        <p:spPr>
          <a:xfrm>
            <a:off x="3414456" y="3704153"/>
            <a:ext cx="2843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Try inverse in rounding mode R?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529EF0-D35E-45A7-8064-6CFFD0DAB54C}"/>
              </a:ext>
            </a:extLst>
          </p:cNvPr>
          <p:cNvCxnSpPr>
            <a:stCxn id="9" idx="2"/>
            <a:endCxn id="22" idx="0"/>
          </p:cNvCxnSpPr>
          <p:nvPr/>
        </p:nvCxnSpPr>
        <p:spPr>
          <a:xfrm>
            <a:off x="6096000" y="2901326"/>
            <a:ext cx="6839" cy="222160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061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76486217-2E78-4CEF-B981-1988F50A8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237" y="2525552"/>
            <a:ext cx="4136062" cy="4019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E7646-FD33-4076-BE3D-FB5599A0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360C5-C039-49F1-896E-37566C348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Summary of intuition:</a:t>
            </a:r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E48C8256-EEAA-4C13-BBF3-701F20D51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63" y="2253250"/>
            <a:ext cx="2519873" cy="64807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1AD91473-0E65-4D49-9013-11819495D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53" y="5122933"/>
            <a:ext cx="2050971" cy="73194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DDC6761-9BFD-4352-92FD-1D53589E32D8}"/>
              </a:ext>
            </a:extLst>
          </p:cNvPr>
          <p:cNvSpPr/>
          <p:nvPr/>
        </p:nvSpPr>
        <p:spPr>
          <a:xfrm>
            <a:off x="8167688" y="3096088"/>
            <a:ext cx="3505612" cy="316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BFAFE37-8D8A-42CF-B5B8-BF4EE9142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00" y="3467900"/>
            <a:ext cx="3024000" cy="2844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48E2C76-80D9-4EE2-BFD9-9A0122047AC6}"/>
              </a:ext>
            </a:extLst>
          </p:cNvPr>
          <p:cNvSpPr txBox="1"/>
          <p:nvPr/>
        </p:nvSpPr>
        <p:spPr>
          <a:xfrm>
            <a:off x="8191928" y="4777251"/>
            <a:ext cx="43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3BC035-6261-47A6-82B1-9BA5F852C60D}"/>
              </a:ext>
            </a:extLst>
          </p:cNvPr>
          <p:cNvSpPr txBox="1"/>
          <p:nvPr/>
        </p:nvSpPr>
        <p:spPr>
          <a:xfrm rot="5400000">
            <a:off x="10158413" y="2989724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6BF324-9276-4687-B1E5-60D811FED65B}"/>
              </a:ext>
            </a:extLst>
          </p:cNvPr>
          <p:cNvSpPr txBox="1"/>
          <p:nvPr/>
        </p:nvSpPr>
        <p:spPr>
          <a:xfrm>
            <a:off x="8929688" y="6326058"/>
            <a:ext cx="2969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 = wrong </a:t>
            </a:r>
            <a:r>
              <a:rPr lang="en-US" dirty="0"/>
              <a:t>(showing R=RNE)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81726B-AE7A-4F80-933F-7EC5BE264EE3}"/>
              </a:ext>
            </a:extLst>
          </p:cNvPr>
          <p:cNvSpPr txBox="1"/>
          <p:nvPr/>
        </p:nvSpPr>
        <p:spPr>
          <a:xfrm>
            <a:off x="3414456" y="3704153"/>
            <a:ext cx="2843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Try inverse in rounding mode R?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529EF0-D35E-45A7-8064-6CFFD0DAB54C}"/>
              </a:ext>
            </a:extLst>
          </p:cNvPr>
          <p:cNvCxnSpPr>
            <a:stCxn id="9" idx="2"/>
            <a:endCxn id="22" idx="0"/>
          </p:cNvCxnSpPr>
          <p:nvPr/>
        </p:nvCxnSpPr>
        <p:spPr>
          <a:xfrm>
            <a:off x="6096000" y="2901326"/>
            <a:ext cx="6839" cy="222160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373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7646-FD33-4076-BE3D-FB5599A0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360C5-C039-49F1-896E-37566C348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Summary of intuition:</a:t>
            </a:r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E48C8256-EEAA-4C13-BBF3-701F20D51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63" y="2253250"/>
            <a:ext cx="2519873" cy="648076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42345781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7646-FD33-4076-BE3D-FB5599A0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360C5-C039-49F1-896E-37566C348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Summary of intuition:</a:t>
            </a:r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E48C8256-EEAA-4C13-BBF3-701F20D51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63" y="2253250"/>
            <a:ext cx="2519873" cy="64807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4D1D423C-BAA1-4912-A9CA-F8DFED895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49" y="3519820"/>
            <a:ext cx="7856105" cy="8047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687CAD-6C09-4394-94FE-A845FF25B3E4}"/>
              </a:ext>
            </a:extLst>
          </p:cNvPr>
          <p:cNvSpPr txBox="1"/>
          <p:nvPr/>
        </p:nvSpPr>
        <p:spPr>
          <a:xfrm rot="5400000">
            <a:off x="5763215" y="2922774"/>
            <a:ext cx="66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ym typeface="Symbol" panose="05050102010706020507" pitchFamily="18" charset="2"/>
              </a:rPr>
              <a:t>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46432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7646-FD33-4076-BE3D-FB5599A0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360C5-C039-49F1-896E-37566C348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Summary of intuition:</a:t>
            </a:r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E48C8256-EEAA-4C13-BBF3-701F20D51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63" y="2253250"/>
            <a:ext cx="2519873" cy="64807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4D1D423C-BAA1-4912-A9CA-F8DFED895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49" y="3519820"/>
            <a:ext cx="7856105" cy="804728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8095C7F1-E23A-41DA-8CC2-9BCD37F15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3" y="5764455"/>
            <a:ext cx="1970914" cy="705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687CAD-6C09-4394-94FE-A845FF25B3E4}"/>
              </a:ext>
            </a:extLst>
          </p:cNvPr>
          <p:cNvSpPr txBox="1"/>
          <p:nvPr/>
        </p:nvSpPr>
        <p:spPr>
          <a:xfrm rot="5400000">
            <a:off x="5763215" y="2922774"/>
            <a:ext cx="66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ym typeface="Symbol" panose="05050102010706020507" pitchFamily="18" charset="2"/>
              </a:rPr>
              <a:t>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D81EB-F4E0-4077-91EC-904FBCD2E3BB}"/>
              </a:ext>
            </a:extLst>
          </p:cNvPr>
          <p:cNvSpPr txBox="1"/>
          <p:nvPr/>
        </p:nvSpPr>
        <p:spPr>
          <a:xfrm>
            <a:off x="719137" y="4770307"/>
            <a:ext cx="2490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Try rounding towards positive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19965-91D5-4AC3-8822-3E770DD96F26}"/>
              </a:ext>
            </a:extLst>
          </p:cNvPr>
          <p:cNvSpPr/>
          <p:nvPr/>
        </p:nvSpPr>
        <p:spPr>
          <a:xfrm>
            <a:off x="2167949" y="3429000"/>
            <a:ext cx="2994601" cy="8502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D91247BF-3082-4946-8625-CA96DC7D2DE1}"/>
              </a:ext>
            </a:extLst>
          </p:cNvPr>
          <p:cNvCxnSpPr>
            <a:stCxn id="5" idx="2"/>
            <a:endCxn id="4" idx="0"/>
          </p:cNvCxnSpPr>
          <p:nvPr/>
        </p:nvCxnSpPr>
        <p:spPr>
          <a:xfrm rot="5400000">
            <a:off x="2569357" y="3674413"/>
            <a:ext cx="491069" cy="1700719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6158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7646-FD33-4076-BE3D-FB5599A0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360C5-C039-49F1-896E-37566C348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Summary of intuition:</a:t>
            </a:r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E48C8256-EEAA-4C13-BBF3-701F20D51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63" y="2253250"/>
            <a:ext cx="2519873" cy="64807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4D1D423C-BAA1-4912-A9CA-F8DFED895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49" y="3519820"/>
            <a:ext cx="7856105" cy="804728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C62B8EC6-3F48-40D2-85CD-29D4B3470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21" y="5866307"/>
            <a:ext cx="1902294" cy="598517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8095C7F1-E23A-41DA-8CC2-9BCD37F15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3" y="5764455"/>
            <a:ext cx="1970914" cy="705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687CAD-6C09-4394-94FE-A845FF25B3E4}"/>
              </a:ext>
            </a:extLst>
          </p:cNvPr>
          <p:cNvSpPr txBox="1"/>
          <p:nvPr/>
        </p:nvSpPr>
        <p:spPr>
          <a:xfrm rot="5400000">
            <a:off x="5763215" y="2922774"/>
            <a:ext cx="66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ym typeface="Symbol" panose="05050102010706020507" pitchFamily="18" charset="2"/>
              </a:rPr>
              <a:t>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D81EB-F4E0-4077-91EC-904FBCD2E3BB}"/>
              </a:ext>
            </a:extLst>
          </p:cNvPr>
          <p:cNvSpPr txBox="1"/>
          <p:nvPr/>
        </p:nvSpPr>
        <p:spPr>
          <a:xfrm>
            <a:off x="719137" y="4770307"/>
            <a:ext cx="2490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Try rounding towards positive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EE6F23-CD5F-49A3-8CC3-9487324B2E2B}"/>
              </a:ext>
            </a:extLst>
          </p:cNvPr>
          <p:cNvSpPr txBox="1"/>
          <p:nvPr/>
        </p:nvSpPr>
        <p:spPr>
          <a:xfrm>
            <a:off x="3990975" y="4770306"/>
            <a:ext cx="2490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Try rounding towards negative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19965-91D5-4AC3-8822-3E770DD96F26}"/>
              </a:ext>
            </a:extLst>
          </p:cNvPr>
          <p:cNvSpPr/>
          <p:nvPr/>
        </p:nvSpPr>
        <p:spPr>
          <a:xfrm>
            <a:off x="2167949" y="3429000"/>
            <a:ext cx="2994601" cy="8502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CFD9F-2CC8-489E-8921-4AE4ADCE9AF8}"/>
              </a:ext>
            </a:extLst>
          </p:cNvPr>
          <p:cNvSpPr/>
          <p:nvPr/>
        </p:nvSpPr>
        <p:spPr>
          <a:xfrm>
            <a:off x="5599296" y="3474310"/>
            <a:ext cx="2994601" cy="8502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D91247BF-3082-4946-8625-CA96DC7D2DE1}"/>
              </a:ext>
            </a:extLst>
          </p:cNvPr>
          <p:cNvCxnSpPr>
            <a:stCxn id="5" idx="2"/>
            <a:endCxn id="4" idx="0"/>
          </p:cNvCxnSpPr>
          <p:nvPr/>
        </p:nvCxnSpPr>
        <p:spPr>
          <a:xfrm rot="5400000">
            <a:off x="2569357" y="3674413"/>
            <a:ext cx="491069" cy="1700719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0B71A445-67AB-48BF-9D8C-1883D9E9B375}"/>
              </a:ext>
            </a:extLst>
          </p:cNvPr>
          <p:cNvCxnSpPr>
            <a:cxnSpLocks/>
            <a:stCxn id="18" idx="2"/>
            <a:endCxn id="11" idx="0"/>
          </p:cNvCxnSpPr>
          <p:nvPr/>
        </p:nvCxnSpPr>
        <p:spPr>
          <a:xfrm rot="5400000">
            <a:off x="5943604" y="3617313"/>
            <a:ext cx="445758" cy="1860228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388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9F08E27-4F31-473D-BA6C-0A51017CA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70" y="4370058"/>
            <a:ext cx="2585039" cy="2511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E7646-FD33-4076-BE3D-FB5599A0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360C5-C039-49F1-896E-37566C348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Summary of intuition:</a:t>
            </a:r>
          </a:p>
        </p:txBody>
      </p:sp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E48C8256-EEAA-4C13-BBF3-701F20D51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63" y="2253250"/>
            <a:ext cx="2519873" cy="64807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4D1D423C-BAA1-4912-A9CA-F8DFED895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49" y="3519820"/>
            <a:ext cx="7856105" cy="804728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C62B8EC6-3F48-40D2-85CD-29D4B3470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21" y="5866307"/>
            <a:ext cx="1902294" cy="598517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8095C7F1-E23A-41DA-8CC2-9BCD37F152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3" y="5764455"/>
            <a:ext cx="1970914" cy="705260"/>
          </a:xfrm>
          <a:prstGeom prst="rect">
            <a:avLst/>
          </a:prstGeom>
        </p:spPr>
      </p:pic>
      <p:pic>
        <p:nvPicPr>
          <p:cNvPr id="19" name="Picture 18" descr="A picture containing object&#10;&#10;Description automatically generated">
            <a:extLst>
              <a:ext uri="{FF2B5EF4-FFF2-40B4-BE49-F238E27FC236}">
                <a16:creationId xmlns:a16="http://schemas.microsoft.com/office/drawing/2014/main" id="{CD79614D-9EB5-4C02-AA04-34C98366B7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97" y="5982038"/>
            <a:ext cx="1601130" cy="5108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687CAD-6C09-4394-94FE-A845FF25B3E4}"/>
              </a:ext>
            </a:extLst>
          </p:cNvPr>
          <p:cNvSpPr txBox="1"/>
          <p:nvPr/>
        </p:nvSpPr>
        <p:spPr>
          <a:xfrm rot="5400000">
            <a:off x="5763215" y="2922774"/>
            <a:ext cx="665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ym typeface="Symbol" panose="05050102010706020507" pitchFamily="18" charset="2"/>
              </a:rPr>
              <a:t>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D81EB-F4E0-4077-91EC-904FBCD2E3BB}"/>
              </a:ext>
            </a:extLst>
          </p:cNvPr>
          <p:cNvSpPr txBox="1"/>
          <p:nvPr/>
        </p:nvSpPr>
        <p:spPr>
          <a:xfrm>
            <a:off x="719137" y="4770307"/>
            <a:ext cx="2490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Try rounding towards positive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EE6F23-CD5F-49A3-8CC3-9487324B2E2B}"/>
              </a:ext>
            </a:extLst>
          </p:cNvPr>
          <p:cNvSpPr txBox="1"/>
          <p:nvPr/>
        </p:nvSpPr>
        <p:spPr>
          <a:xfrm>
            <a:off x="3990975" y="4770306"/>
            <a:ext cx="2490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Try rounding towards negative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FF4A8-002C-4917-B9ED-9C291D0E8CC5}"/>
              </a:ext>
            </a:extLst>
          </p:cNvPr>
          <p:cNvSpPr txBox="1"/>
          <p:nvPr/>
        </p:nvSpPr>
        <p:spPr>
          <a:xfrm>
            <a:off x="6880368" y="4741598"/>
            <a:ext cx="2033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Corner case, try zero</a:t>
            </a: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44E242C7-9218-4350-8FF8-6F7A2AE50B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85" y="4667581"/>
            <a:ext cx="2096717" cy="2087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219965-91D5-4AC3-8822-3E770DD96F26}"/>
              </a:ext>
            </a:extLst>
          </p:cNvPr>
          <p:cNvSpPr/>
          <p:nvPr/>
        </p:nvSpPr>
        <p:spPr>
          <a:xfrm>
            <a:off x="2167949" y="3429000"/>
            <a:ext cx="2994601" cy="8502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5CFD9F-2CC8-489E-8921-4AE4ADCE9AF8}"/>
              </a:ext>
            </a:extLst>
          </p:cNvPr>
          <p:cNvSpPr/>
          <p:nvPr/>
        </p:nvSpPr>
        <p:spPr>
          <a:xfrm>
            <a:off x="5599296" y="3474310"/>
            <a:ext cx="2994601" cy="8502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BC68EC-B74B-43D9-B038-92C7ACEEFC26}"/>
              </a:ext>
            </a:extLst>
          </p:cNvPr>
          <p:cNvSpPr/>
          <p:nvPr/>
        </p:nvSpPr>
        <p:spPr>
          <a:xfrm>
            <a:off x="8982078" y="3474310"/>
            <a:ext cx="1041974" cy="85023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D91247BF-3082-4946-8625-CA96DC7D2DE1}"/>
              </a:ext>
            </a:extLst>
          </p:cNvPr>
          <p:cNvCxnSpPr>
            <a:stCxn id="5" idx="2"/>
            <a:endCxn id="4" idx="0"/>
          </p:cNvCxnSpPr>
          <p:nvPr/>
        </p:nvCxnSpPr>
        <p:spPr>
          <a:xfrm rot="5400000">
            <a:off x="2569357" y="3674413"/>
            <a:ext cx="491069" cy="1700719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0B71A445-67AB-48BF-9D8C-1883D9E9B375}"/>
              </a:ext>
            </a:extLst>
          </p:cNvPr>
          <p:cNvCxnSpPr>
            <a:cxnSpLocks/>
            <a:stCxn id="18" idx="2"/>
            <a:endCxn id="11" idx="0"/>
          </p:cNvCxnSpPr>
          <p:nvPr/>
        </p:nvCxnSpPr>
        <p:spPr>
          <a:xfrm rot="5400000">
            <a:off x="5943604" y="3617313"/>
            <a:ext cx="445758" cy="1860228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973FFC0B-386C-4A7E-BD53-BC31A7B669D6}"/>
              </a:ext>
            </a:extLst>
          </p:cNvPr>
          <p:cNvCxnSpPr>
            <a:cxnSpLocks/>
            <a:stCxn id="21" idx="2"/>
            <a:endCxn id="12" idx="0"/>
          </p:cNvCxnSpPr>
          <p:nvPr/>
        </p:nvCxnSpPr>
        <p:spPr>
          <a:xfrm rot="5400000">
            <a:off x="8491589" y="3730122"/>
            <a:ext cx="417050" cy="1605903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BDB15283-815F-475B-9FBD-A2D343AFB6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10485" y="5827935"/>
            <a:ext cx="985917" cy="98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675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7646-FD33-4076-BE3D-FB5599A0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360C5-C039-49F1-896E-37566C348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 intuition for many other invertibility conditions:</a:t>
            </a:r>
          </a:p>
          <a:p>
            <a:pPr marL="1371600" lvl="3" indent="0">
              <a:buNone/>
            </a:pPr>
            <a:r>
              <a:rPr lang="en-US" sz="2400" b="1" dirty="0"/>
              <a:t>    Equation            Set of Possible 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75155C-6E0C-422C-8BEA-2D3851865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32" y="2920903"/>
            <a:ext cx="6951751" cy="2724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5A2D5E-2A66-4E89-8D2A-9AEB2BD141E9}"/>
              </a:ext>
            </a:extLst>
          </p:cNvPr>
          <p:cNvSpPr txBox="1"/>
          <p:nvPr/>
        </p:nvSpPr>
        <p:spPr>
          <a:xfrm>
            <a:off x="8765015" y="3595687"/>
            <a:ext cx="25003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corner cases for</a:t>
            </a:r>
          </a:p>
          <a:p>
            <a:pPr algn="ctr"/>
            <a:r>
              <a:rPr lang="en-US" sz="2800" dirty="0">
                <a:sym typeface="Symbol" panose="05050102010706020507" pitchFamily="18" charset="2"/>
              </a:rPr>
              <a:t></a:t>
            </a:r>
            <a:r>
              <a:rPr lang="en-US" sz="2800" dirty="0"/>
              <a:t>0, </a:t>
            </a:r>
            <a:r>
              <a:rPr lang="en-US" sz="2800" dirty="0">
                <a:sym typeface="Symbol" panose="05050102010706020507" pitchFamily="18" charset="2"/>
              </a:rPr>
              <a:t>, </a:t>
            </a:r>
            <a:r>
              <a:rPr lang="en-US" sz="2800" dirty="0" err="1">
                <a:sym typeface="Symbol" panose="05050102010706020507" pitchFamily="18" charset="2"/>
              </a:rPr>
              <a:t>NaN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E173E-9441-402F-B0E5-D29F42B4686D}"/>
              </a:ext>
            </a:extLst>
          </p:cNvPr>
          <p:cNvSpPr txBox="1"/>
          <p:nvPr/>
        </p:nvSpPr>
        <p:spPr>
          <a:xfrm>
            <a:off x="7813863" y="38419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86381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601EB-9E2B-4923-8DA4-61667EF36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A0E25-4A7B-4482-9E8A-47E23B256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</p:spPr>
        <p:txBody>
          <a:bodyPr>
            <a:normAutofit lnSpcReduction="10000"/>
          </a:bodyPr>
          <a:lstStyle/>
          <a:p>
            <a:r>
              <a:rPr lang="en-US" sz="3200" dirty="0"/>
              <a:t>Invertibility conditions can be used for:</a:t>
            </a:r>
          </a:p>
          <a:p>
            <a:endParaRPr lang="en-US" sz="3200" dirty="0"/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Local search techniques </a:t>
            </a:r>
            <a:r>
              <a:rPr lang="en-US" sz="2000" b="1" dirty="0">
                <a:solidFill>
                  <a:srgbClr val="0070C0"/>
                </a:solidFill>
              </a:rPr>
              <a:t>[</a:t>
            </a:r>
            <a:r>
              <a:rPr lang="en-US" sz="2000" b="1" dirty="0" err="1">
                <a:solidFill>
                  <a:srgbClr val="0070C0"/>
                </a:solidFill>
              </a:rPr>
              <a:t>Niemetz</a:t>
            </a:r>
            <a:r>
              <a:rPr lang="en-US" sz="2000" b="1" dirty="0">
                <a:solidFill>
                  <a:srgbClr val="0070C0"/>
                </a:solidFill>
              </a:rPr>
              <a:t> et al CAV 2016]</a:t>
            </a:r>
          </a:p>
          <a:p>
            <a:pPr lvl="2"/>
            <a:r>
              <a:rPr lang="en-US" sz="2400" dirty="0"/>
              <a:t>Accelerate search for satisfiable </a:t>
            </a:r>
            <a:r>
              <a:rPr lang="en-US" sz="2400" dirty="0" err="1"/>
              <a:t>q.f</a:t>
            </a:r>
            <a:r>
              <a:rPr lang="en-US" sz="2400" dirty="0"/>
              <a:t>. inputs</a:t>
            </a:r>
          </a:p>
          <a:p>
            <a:pPr lvl="2"/>
            <a:endParaRPr lang="en-US" sz="2400" dirty="0"/>
          </a:p>
          <a:p>
            <a:pPr lvl="1"/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Solving quantified formulas</a:t>
            </a:r>
          </a:p>
          <a:p>
            <a:pPr lvl="2"/>
            <a:r>
              <a:rPr lang="en-US" sz="2400" dirty="0"/>
              <a:t>Quantifier elimination</a:t>
            </a:r>
          </a:p>
          <a:p>
            <a:pPr lvl="3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x.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xs~t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 IC(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2400" dirty="0"/>
          </a:p>
          <a:p>
            <a:pPr lvl="2"/>
            <a:r>
              <a:rPr lang="en-US" sz="2400" dirty="0"/>
              <a:t>Quantifier instantiation</a:t>
            </a:r>
          </a:p>
          <a:p>
            <a:pPr lvl="3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x. (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xs~t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 P(x))  (IC(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  P(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US" sz="24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sz="24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19691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BCF78-C0AF-4718-A626-992EC35CC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A0627-3AF9-4731-9522-C76E7B5BF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Integrate invertibility conditions into </a:t>
            </a:r>
            <a:r>
              <a:rPr lang="en-US" dirty="0">
                <a:solidFill>
                  <a:srgbClr val="FF0000"/>
                </a:solidFill>
              </a:rPr>
              <a:t>quantifier instantiation </a:t>
            </a:r>
            <a:r>
              <a:rPr lang="en-US" dirty="0"/>
              <a:t>in CVC4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Format-independent verification </a:t>
            </a:r>
            <a:r>
              <a:rPr lang="en-US" dirty="0"/>
              <a:t>of invertibility conditions</a:t>
            </a:r>
          </a:p>
          <a:p>
            <a:pPr lvl="1"/>
            <a:r>
              <a:rPr lang="en-US" dirty="0"/>
              <a:t>“Towards Bit-Width Independent Proofs in SMT Solvers” </a:t>
            </a:r>
            <a:r>
              <a:rPr lang="en-US" sz="1800" b="1" dirty="0">
                <a:solidFill>
                  <a:srgbClr val="0070C0"/>
                </a:solidFill>
              </a:rPr>
              <a:t>[</a:t>
            </a:r>
            <a:r>
              <a:rPr lang="en-US" sz="1800" b="1" dirty="0" err="1">
                <a:solidFill>
                  <a:srgbClr val="0070C0"/>
                </a:solidFill>
              </a:rPr>
              <a:t>Niemetz</a:t>
            </a:r>
            <a:r>
              <a:rPr lang="en-US" sz="1800" b="1" dirty="0">
                <a:solidFill>
                  <a:srgbClr val="0070C0"/>
                </a:solidFill>
              </a:rPr>
              <a:t> et al CADE 2019]</a:t>
            </a:r>
            <a:endParaRPr lang="en-US" dirty="0"/>
          </a:p>
          <a:p>
            <a:endParaRPr lang="en-US" dirty="0"/>
          </a:p>
          <a:p>
            <a:r>
              <a:rPr lang="en-US" dirty="0"/>
              <a:t> Tackle </a:t>
            </a:r>
            <a:r>
              <a:rPr lang="en-US" dirty="0">
                <a:solidFill>
                  <a:srgbClr val="FF0000"/>
                </a:solidFill>
              </a:rPr>
              <a:t>harder synthesis problems </a:t>
            </a:r>
            <a:r>
              <a:rPr lang="en-US" dirty="0"/>
              <a:t>using our synthesis framework:</a:t>
            </a:r>
          </a:p>
          <a:p>
            <a:pPr lvl="1"/>
            <a:r>
              <a:rPr lang="en-US" dirty="0"/>
              <a:t>Equations that are “non-linear”, e.g.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x*x=t</a:t>
            </a:r>
          </a:p>
          <a:p>
            <a:pPr lvl="1"/>
            <a:r>
              <a:rPr lang="en-US" dirty="0"/>
              <a:t>Invertibility conditions that have 3+ dimensions</a:t>
            </a:r>
          </a:p>
          <a:p>
            <a:pPr lvl="2"/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0187585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F3F497-34A0-4516-876B-BE48BAE02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7220"/>
            <a:ext cx="4136062" cy="4019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F65171-71FE-4DAF-9BF7-8AB4A20A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F9116-B5E2-4C6C-8553-94BDEC158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6422" cy="4351338"/>
          </a:xfrm>
        </p:spPr>
        <p:txBody>
          <a:bodyPr/>
          <a:lstStyle/>
          <a:p>
            <a:r>
              <a:rPr lang="en-US" dirty="0"/>
              <a:t>FP equations having 3+ dimensions</a:t>
            </a:r>
          </a:p>
          <a:p>
            <a:pPr lvl="1"/>
            <a:r>
              <a:rPr lang="en-US" dirty="0"/>
              <a:t>Fused multiply-add with equality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b="1" dirty="0"/>
              <a:t>Thanks for Listening!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F7B496-DE1A-47C3-99EE-3F0387BD3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61" y="1214436"/>
            <a:ext cx="4324350" cy="4324350"/>
          </a:xfrm>
          <a:prstGeom prst="rect">
            <a:avLst/>
          </a:prstGeom>
        </p:spPr>
      </p:pic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2685D3C1-2E8C-45E6-8E5F-D06E92A50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60" y="5538786"/>
            <a:ext cx="2774312" cy="736768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706E425-D8F5-4010-825D-CCB18AFC4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032" y="639443"/>
            <a:ext cx="200141" cy="4606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783FE2-29C3-41D1-9239-96A8625335A4}"/>
              </a:ext>
            </a:extLst>
          </p:cNvPr>
          <p:cNvSpPr txBox="1"/>
          <p:nvPr/>
        </p:nvSpPr>
        <p:spPr>
          <a:xfrm>
            <a:off x="8359140" y="653989"/>
            <a:ext cx="790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: time</a:t>
            </a:r>
          </a:p>
        </p:txBody>
      </p:sp>
    </p:spTree>
    <p:extLst>
      <p:ext uri="{BB962C8B-B14F-4D97-AF65-F5344CB8AC3E}">
        <p14:creationId xmlns:p14="http://schemas.microsoft.com/office/powerpoint/2010/main" val="214771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AFF1-A857-415C-B2EF-D6678FB9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5BAE-B58E-4DAB-8771-22B6DA5A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I want to find invertibility condition for </a:t>
            </a:r>
            <a:r>
              <a:rPr lang="en-US" i="1" dirty="0">
                <a:solidFill>
                  <a:srgbClr val="FF0000"/>
                </a:solidFill>
              </a:rPr>
              <a:t>floating point </a:t>
            </a:r>
            <a:r>
              <a:rPr lang="en-US" dirty="0"/>
              <a:t>equation: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IC. </a:t>
            </a:r>
            <a:r>
              <a:rPr lang="en-US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st:FP</a:t>
            </a:r>
            <a:r>
              <a:rPr lang="en-US" sz="2800" baseline="-25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e,s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. (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x:FP</a:t>
            </a:r>
            <a:r>
              <a:rPr lang="en-US" sz="28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e,s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.xs~t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  I(</a:t>
            </a:r>
            <a:r>
              <a:rPr lang="en-US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AFF1-A857-415C-B2EF-D6678FB9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5BAE-B58E-4DAB-8771-22B6DA5A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 express as a synthesis problem: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IC.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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st:FP</a:t>
            </a:r>
            <a:r>
              <a:rPr lang="en-US" sz="28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e,s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. (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x:FP</a:t>
            </a:r>
            <a:r>
              <a:rPr lang="en-US" sz="28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e,s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.xs~t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 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IC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r>
              <a:rPr lang="en-US" dirty="0"/>
              <a:t>Can express as a synthesis problem:</a:t>
            </a:r>
          </a:p>
          <a:p>
            <a:pPr marL="0" indent="0">
              <a:buNone/>
            </a:pPr>
            <a:r>
              <a:rPr lang="en-US" sz="2400" dirty="0"/>
              <a:t>	…there exists a predicate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</a:t>
            </a:r>
            <a:r>
              <a:rPr lang="en-US" sz="2400" dirty="0"/>
              <a:t> that is equivalent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x:FP</a:t>
            </a:r>
            <a:r>
              <a:rPr lang="en-US" sz="24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e,s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.xs~t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70DB0DD7-0A25-43FE-8EEA-742C1409CC85}"/>
              </a:ext>
            </a:extLst>
          </p:cNvPr>
          <p:cNvSpPr/>
          <p:nvPr/>
        </p:nvSpPr>
        <p:spPr>
          <a:xfrm rot="5400000">
            <a:off x="1490663" y="2697957"/>
            <a:ext cx="576263" cy="8191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4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AFF1-A857-415C-B2EF-D6678FB9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5BAE-B58E-4DAB-8771-22B6DA5A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 express as a synthesis problem: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IC. 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st:FP</a:t>
            </a:r>
            <a:r>
              <a:rPr lang="en-US" sz="28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e,s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. (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x:FP</a:t>
            </a:r>
            <a:r>
              <a:rPr lang="en-US" sz="28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e,s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.xs~t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  IC(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 solve via syntax-guided synthesis (</a:t>
            </a:r>
            <a:r>
              <a:rPr lang="en-US" dirty="0" err="1"/>
              <a:t>SyGuS</a:t>
            </a:r>
            <a:r>
              <a:rPr lang="en-US" dirty="0"/>
              <a:t>) solver </a:t>
            </a:r>
            <a:r>
              <a:rPr lang="en-US" b="1" dirty="0"/>
              <a:t>CVC4</a:t>
            </a:r>
            <a:r>
              <a:rPr lang="en-US" b="1" baseline="-25000" dirty="0"/>
              <a:t>SY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4A715-E2E3-451D-B983-B3B590D49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83" y="3519772"/>
            <a:ext cx="2636190" cy="909206"/>
          </a:xfrm>
          <a:prstGeom prst="rect">
            <a:avLst/>
          </a:prstGeom>
        </p:spPr>
      </p:pic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F80F4462-278F-441B-80A0-41D3C4947D0A}"/>
              </a:ext>
            </a:extLst>
          </p:cNvPr>
          <p:cNvCxnSpPr>
            <a:cxnSpLocks/>
            <a:endCxn id="4" idx="1"/>
          </p:cNvCxnSpPr>
          <p:nvPr/>
        </p:nvCxnSpPr>
        <p:spPr>
          <a:xfrm rot="16200000" flipH="1">
            <a:off x="5592494" y="2322785"/>
            <a:ext cx="912085" cy="2391094"/>
          </a:xfrm>
          <a:prstGeom prst="curvedConnector2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A91896B-48BA-4B44-BDDD-79A8D44CE811}"/>
              </a:ext>
            </a:extLst>
          </p:cNvPr>
          <p:cNvSpPr txBox="1"/>
          <p:nvPr/>
        </p:nvSpPr>
        <p:spPr>
          <a:xfrm>
            <a:off x="5849603" y="3105834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6A21E-81D0-4627-80B2-FD037E1BC217}"/>
              </a:ext>
            </a:extLst>
          </p:cNvPr>
          <p:cNvSpPr txBox="1"/>
          <p:nvPr/>
        </p:nvSpPr>
        <p:spPr>
          <a:xfrm>
            <a:off x="9797472" y="4040695"/>
            <a:ext cx="520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SY</a:t>
            </a:r>
          </a:p>
        </p:txBody>
      </p:sp>
    </p:spTree>
    <p:extLst>
      <p:ext uri="{BB962C8B-B14F-4D97-AF65-F5344CB8AC3E}">
        <p14:creationId xmlns:p14="http://schemas.microsoft.com/office/powerpoint/2010/main" val="346931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AFF1-A857-415C-B2EF-D6678FB9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Invertibility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5BAE-B58E-4DAB-8771-22B6DA5A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 express as a synthesis problem:</a:t>
            </a: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IC. 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st:FP</a:t>
            </a:r>
            <a:r>
              <a:rPr lang="en-US" sz="2800" b="1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</a:t>
            </a:r>
            <a:r>
              <a:rPr lang="en-US" sz="28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sz="2800" b="1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. (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x:FP</a:t>
            </a:r>
            <a:r>
              <a:rPr lang="en-US" sz="2800" b="1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e</a:t>
            </a:r>
            <a:r>
              <a:rPr lang="en-US" sz="2800" baseline="-250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sz="2800" b="1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.xs~t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  IC(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s,t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Challenge #1: </a:t>
            </a:r>
            <a:r>
              <a:rPr lang="en-US" dirty="0"/>
              <a:t>problem is </a:t>
            </a:r>
            <a:r>
              <a:rPr lang="en-US" dirty="0" err="1"/>
              <a:t>parameteric</a:t>
            </a:r>
            <a:endParaRPr lang="en-US" dirty="0"/>
          </a:p>
          <a:p>
            <a:pPr lvl="1"/>
            <a:r>
              <a:rPr lang="en-US" dirty="0"/>
              <a:t>Parameterized by # exponent bits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dirty="0"/>
              <a:t>, # significant bits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201541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2211</Words>
  <Application>Microsoft Office PowerPoint</Application>
  <PresentationFormat>Widescreen</PresentationFormat>
  <Paragraphs>383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Courier New</vt:lpstr>
      <vt:lpstr>Symbol</vt:lpstr>
      <vt:lpstr>Office Theme</vt:lpstr>
      <vt:lpstr>Invertibility Conditions for Floating Point Formulas</vt:lpstr>
      <vt:lpstr>SMT Solvers for Quantifiers + Floating Points</vt:lpstr>
      <vt:lpstr>In This Talk:</vt:lpstr>
      <vt:lpstr>What is an invertibility condition?</vt:lpstr>
      <vt:lpstr>What can we do with Invertibility Conditions?</vt:lpstr>
      <vt:lpstr>How do we find Invertibility Conditions?</vt:lpstr>
      <vt:lpstr>How do we find Invertibility Conditions?</vt:lpstr>
      <vt:lpstr>How do we find Invertibility Conditions?</vt:lpstr>
      <vt:lpstr>How do we find Invertibility Conditions?</vt:lpstr>
      <vt:lpstr>How do we find Invertibility Conditions?</vt:lpstr>
      <vt:lpstr>How do we find Invertibility Conditions?</vt:lpstr>
      <vt:lpstr>How do we find Invertibility Conditions?</vt:lpstr>
      <vt:lpstr>How do we find Invertibility Conditions?</vt:lpstr>
      <vt:lpstr>How do we find Invertibility Conditions?</vt:lpstr>
      <vt:lpstr>How do we find Invertibility Conditions?</vt:lpstr>
      <vt:lpstr>How do we find Invertibility Conditions?</vt:lpstr>
      <vt:lpstr>How do we find Invertibility Conditions?</vt:lpstr>
      <vt:lpstr>How do we find Invertibility Conditions?</vt:lpstr>
      <vt:lpstr>How do we find Invertibility Conditions?</vt:lpstr>
      <vt:lpstr>How do we find Invertibility Conditions?</vt:lpstr>
      <vt:lpstr>How do we find Invertibility Conditions?</vt:lpstr>
      <vt:lpstr>Visualizing I/O Specs of Invertibility Conditions</vt:lpstr>
      <vt:lpstr>Synthesizing Invertibility Conditions</vt:lpstr>
      <vt:lpstr>Synthesizing Invertibility Conditions</vt:lpstr>
      <vt:lpstr>Synthesizing Invertibility Conditions</vt:lpstr>
      <vt:lpstr>Synthesizing Invertibility Conditions</vt:lpstr>
      <vt:lpstr>Synthesizing Invertibility Conditions</vt:lpstr>
      <vt:lpstr>Synthesizing Invertibility Conditions</vt:lpstr>
      <vt:lpstr>Synthesizing Invertibility Conditions</vt:lpstr>
      <vt:lpstr>Synthesizing Invertibility Conditions</vt:lpstr>
      <vt:lpstr>Synthesizing Invertibility Conditions</vt:lpstr>
      <vt:lpstr>Synthesizing Invertibility Conditions</vt:lpstr>
      <vt:lpstr>Synthesizing Invertibility Conditions</vt:lpstr>
      <vt:lpstr>Synthesizing Invertibility Conditions</vt:lpstr>
      <vt:lpstr>Finding Invertibility Conditions: Results</vt:lpstr>
      <vt:lpstr>Finding Invertibility Conditions: Results</vt:lpstr>
      <vt:lpstr>Finding Invertibility Conditions: Results</vt:lpstr>
      <vt:lpstr>Finding Invertibility Conditions: Results</vt:lpstr>
      <vt:lpstr>Do Invertibility Conditions hold for all FP Formats?</vt:lpstr>
      <vt:lpstr>What can we do with Invertibility Conditions?</vt:lpstr>
      <vt:lpstr>What can we do with Invertibility Conditions?</vt:lpstr>
      <vt:lpstr>What can we do with Invertibility Conditions?</vt:lpstr>
      <vt:lpstr>What can we do with Invertibility Conditions?</vt:lpstr>
      <vt:lpstr>What can we do with Invertibility Conditions?</vt:lpstr>
      <vt:lpstr>What can we do with Invertibility Conditions?</vt:lpstr>
      <vt:lpstr>What can we do with Invertibility Conditions?</vt:lpstr>
      <vt:lpstr>What can we do with Invertibility Conditions?</vt:lpstr>
      <vt:lpstr>What can we do with Invertibility Conditions?</vt:lpstr>
      <vt:lpstr>What can we do with Invertibility Conditions?</vt:lpstr>
      <vt:lpstr>Ongoing Work</vt:lpstr>
      <vt:lpstr>Ongoing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Invertibility Condtions for Floating Point Formulas</dc:title>
  <dc:creator>Andrew Reynolds</dc:creator>
  <cp:lastModifiedBy>Andrew Reynolds</cp:lastModifiedBy>
  <cp:revision>283</cp:revision>
  <dcterms:created xsi:type="dcterms:W3CDTF">2019-07-10T01:58:29Z</dcterms:created>
  <dcterms:modified xsi:type="dcterms:W3CDTF">2019-07-17T13:22:13Z</dcterms:modified>
</cp:coreProperties>
</file>